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93" r:id="rId3"/>
  </p:sldMasterIdLst>
  <p:notesMasterIdLst>
    <p:notesMasterId r:id="rId30"/>
  </p:notesMasterIdLst>
  <p:sldIdLst>
    <p:sldId id="303" r:id="rId4"/>
    <p:sldId id="282" r:id="rId5"/>
    <p:sldId id="270" r:id="rId6"/>
    <p:sldId id="272" r:id="rId7"/>
    <p:sldId id="284" r:id="rId8"/>
    <p:sldId id="314" r:id="rId9"/>
    <p:sldId id="273" r:id="rId10"/>
    <p:sldId id="266" r:id="rId11"/>
    <p:sldId id="321" r:id="rId12"/>
    <p:sldId id="275" r:id="rId13"/>
    <p:sldId id="323" r:id="rId14"/>
    <p:sldId id="325" r:id="rId15"/>
    <p:sldId id="327" r:id="rId16"/>
    <p:sldId id="329" r:id="rId17"/>
    <p:sldId id="331" r:id="rId18"/>
    <p:sldId id="333" r:id="rId19"/>
    <p:sldId id="335" r:id="rId20"/>
    <p:sldId id="316" r:id="rId21"/>
    <p:sldId id="318" r:id="rId22"/>
    <p:sldId id="319" r:id="rId23"/>
    <p:sldId id="277" r:id="rId24"/>
    <p:sldId id="295" r:id="rId25"/>
    <p:sldId id="337" r:id="rId26"/>
    <p:sldId id="336" r:id="rId27"/>
    <p:sldId id="278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7E8"/>
    <a:srgbClr val="D7C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01E9A-B21F-4649-8EE1-59164728D7AC}" v="716" dt="2025-07-22T13:58:43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/>
    <p:restoredTop sz="68862"/>
  </p:normalViewPr>
  <p:slideViewPr>
    <p:cSldViewPr snapToGrid="0">
      <p:cViewPr varScale="1">
        <p:scale>
          <a:sx n="88" d="100"/>
          <a:sy n="88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3FDAF6-69A4-40A5-B8FE-67152D91AAE0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A968AB2-0008-42DA-B55B-0E765E159299}">
      <dgm:prSet phldrT="[Text]"/>
      <dgm:spPr/>
      <dgm:t>
        <a:bodyPr/>
        <a:lstStyle/>
        <a:p>
          <a:r>
            <a:rPr lang="en-US"/>
            <a:t>Modelling Languages</a:t>
          </a:r>
          <a:endParaRPr lang="en-CA"/>
        </a:p>
      </dgm:t>
    </dgm:pt>
    <dgm:pt modelId="{0EDAA5E1-6EF9-458B-A4BE-BA88FB002E3A}" type="parTrans" cxnId="{53E9C236-75B9-46A3-AD77-A1AA695BC52F}">
      <dgm:prSet/>
      <dgm:spPr/>
      <dgm:t>
        <a:bodyPr/>
        <a:lstStyle/>
        <a:p>
          <a:endParaRPr lang="en-CA"/>
        </a:p>
      </dgm:t>
    </dgm:pt>
    <dgm:pt modelId="{CDCD67CC-99E4-40C2-B6A4-EEF355E9F696}" type="sibTrans" cxnId="{53E9C236-75B9-46A3-AD77-A1AA695BC52F}">
      <dgm:prSet/>
      <dgm:spPr/>
      <dgm:t>
        <a:bodyPr/>
        <a:lstStyle/>
        <a:p>
          <a:endParaRPr lang="en-CA"/>
        </a:p>
      </dgm:t>
    </dgm:pt>
    <dgm:pt modelId="{05713AEF-7D00-4D77-B530-D04F5C863D36}">
      <dgm:prSet phldrT="[Text]"/>
      <dgm:spPr/>
      <dgm:t>
        <a:bodyPr/>
        <a:lstStyle/>
        <a:p>
          <a:r>
            <a:rPr lang="en-US"/>
            <a:t>Programming Languages</a:t>
          </a:r>
          <a:endParaRPr lang="en-CA"/>
        </a:p>
      </dgm:t>
    </dgm:pt>
    <dgm:pt modelId="{24826471-96E9-4858-B449-36C310035BAC}" type="parTrans" cxnId="{EA96AF5A-8F60-41F5-BE78-192F3127FC3A}">
      <dgm:prSet/>
      <dgm:spPr/>
      <dgm:t>
        <a:bodyPr/>
        <a:lstStyle/>
        <a:p>
          <a:endParaRPr lang="en-CA"/>
        </a:p>
      </dgm:t>
    </dgm:pt>
    <dgm:pt modelId="{BB5601A4-E4AE-4559-93B3-510943BBF7B3}" type="sibTrans" cxnId="{EA96AF5A-8F60-41F5-BE78-192F3127FC3A}">
      <dgm:prSet/>
      <dgm:spPr/>
      <dgm:t>
        <a:bodyPr/>
        <a:lstStyle/>
        <a:p>
          <a:endParaRPr lang="en-CA"/>
        </a:p>
      </dgm:t>
    </dgm:pt>
    <dgm:pt modelId="{9AF1241B-EC32-46B9-9223-BFA075F7D90B}" type="pres">
      <dgm:prSet presAssocID="{4D3FDAF6-69A4-40A5-B8FE-67152D91AAE0}" presName="diagram" presStyleCnt="0">
        <dgm:presLayoutVars>
          <dgm:dir/>
          <dgm:resizeHandles val="exact"/>
        </dgm:presLayoutVars>
      </dgm:prSet>
      <dgm:spPr/>
    </dgm:pt>
    <dgm:pt modelId="{CCDAF9F7-E793-4B87-BB6A-BE749AC5F20A}" type="pres">
      <dgm:prSet presAssocID="{8A968AB2-0008-42DA-B55B-0E765E159299}" presName="arrow" presStyleLbl="node1" presStyleIdx="0" presStyleCnt="2">
        <dgm:presLayoutVars>
          <dgm:bulletEnabled val="1"/>
        </dgm:presLayoutVars>
      </dgm:prSet>
      <dgm:spPr/>
    </dgm:pt>
    <dgm:pt modelId="{CDCB956B-E606-49C6-B6F5-62666ADEEE8F}" type="pres">
      <dgm:prSet presAssocID="{05713AEF-7D00-4D77-B530-D04F5C863D36}" presName="arrow" presStyleLbl="node1" presStyleIdx="1" presStyleCnt="2">
        <dgm:presLayoutVars>
          <dgm:bulletEnabled val="1"/>
        </dgm:presLayoutVars>
      </dgm:prSet>
      <dgm:spPr/>
    </dgm:pt>
  </dgm:ptLst>
  <dgm:cxnLst>
    <dgm:cxn modelId="{53E9C236-75B9-46A3-AD77-A1AA695BC52F}" srcId="{4D3FDAF6-69A4-40A5-B8FE-67152D91AAE0}" destId="{8A968AB2-0008-42DA-B55B-0E765E159299}" srcOrd="0" destOrd="0" parTransId="{0EDAA5E1-6EF9-458B-A4BE-BA88FB002E3A}" sibTransId="{CDCD67CC-99E4-40C2-B6A4-EEF355E9F696}"/>
    <dgm:cxn modelId="{EA96AF5A-8F60-41F5-BE78-192F3127FC3A}" srcId="{4D3FDAF6-69A4-40A5-B8FE-67152D91AAE0}" destId="{05713AEF-7D00-4D77-B530-D04F5C863D36}" srcOrd="1" destOrd="0" parTransId="{24826471-96E9-4858-B449-36C310035BAC}" sibTransId="{BB5601A4-E4AE-4559-93B3-510943BBF7B3}"/>
    <dgm:cxn modelId="{A24AB087-4AAE-4718-8C0A-0108DD2B6C9D}" type="presOf" srcId="{05713AEF-7D00-4D77-B530-D04F5C863D36}" destId="{CDCB956B-E606-49C6-B6F5-62666ADEEE8F}" srcOrd="0" destOrd="0" presId="urn:microsoft.com/office/officeart/2005/8/layout/arrow5"/>
    <dgm:cxn modelId="{5CDFA3B0-9B43-45D5-BA79-4D7B9E1576CF}" type="presOf" srcId="{4D3FDAF6-69A4-40A5-B8FE-67152D91AAE0}" destId="{9AF1241B-EC32-46B9-9223-BFA075F7D90B}" srcOrd="0" destOrd="0" presId="urn:microsoft.com/office/officeart/2005/8/layout/arrow5"/>
    <dgm:cxn modelId="{0A0476EE-FD59-4279-A43D-FAE11EB62C45}" type="presOf" srcId="{8A968AB2-0008-42DA-B55B-0E765E159299}" destId="{CCDAF9F7-E793-4B87-BB6A-BE749AC5F20A}" srcOrd="0" destOrd="0" presId="urn:microsoft.com/office/officeart/2005/8/layout/arrow5"/>
    <dgm:cxn modelId="{87B69F2C-710C-4FE6-859D-A99C1FC89B74}" type="presParOf" srcId="{9AF1241B-EC32-46B9-9223-BFA075F7D90B}" destId="{CCDAF9F7-E793-4B87-BB6A-BE749AC5F20A}" srcOrd="0" destOrd="0" presId="urn:microsoft.com/office/officeart/2005/8/layout/arrow5"/>
    <dgm:cxn modelId="{279FD968-2BA6-4DD3-BB77-B3BF8A4296BF}" type="presParOf" srcId="{9AF1241B-EC32-46B9-9223-BFA075F7D90B}" destId="{CDCB956B-E606-49C6-B6F5-62666ADEEE8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082841-893C-4E7E-A8EA-C2B6164EF5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D0C773C-48B2-40E9-B92E-11040429E817}">
      <dgm:prSet phldrT="[Text]"/>
      <dgm:spPr/>
      <dgm:t>
        <a:bodyPr/>
        <a:lstStyle/>
        <a:p>
          <a:r>
            <a:rPr lang="en-US"/>
            <a:t>Optimizing</a:t>
          </a:r>
          <a:r>
            <a:rPr lang="en-US" baseline="0"/>
            <a:t> Rewrite Rules</a:t>
          </a:r>
          <a:endParaRPr lang="en-CA"/>
        </a:p>
      </dgm:t>
    </dgm:pt>
    <dgm:pt modelId="{502B1241-C550-441B-8D15-FF23994402D7}" type="parTrans" cxnId="{55148116-6E14-4066-A1F2-FD9B01864DE6}">
      <dgm:prSet/>
      <dgm:spPr/>
      <dgm:t>
        <a:bodyPr/>
        <a:lstStyle/>
        <a:p>
          <a:endParaRPr lang="en-CA"/>
        </a:p>
      </dgm:t>
    </dgm:pt>
    <dgm:pt modelId="{DFC34D5A-7307-4B3D-BBE3-77C506984792}" type="sibTrans" cxnId="{55148116-6E14-4066-A1F2-FD9B01864DE6}">
      <dgm:prSet/>
      <dgm:spPr/>
      <dgm:t>
        <a:bodyPr/>
        <a:lstStyle/>
        <a:p>
          <a:endParaRPr lang="en-CA"/>
        </a:p>
      </dgm:t>
    </dgm:pt>
    <dgm:pt modelId="{46E58DE1-982B-4157-97FE-C957A25EC88E}">
      <dgm:prSet phldrT="[Text]"/>
      <dgm:spPr/>
      <dgm:t>
        <a:bodyPr/>
        <a:lstStyle/>
        <a:p>
          <a:r>
            <a:rPr lang="en-US" err="1"/>
            <a:t>Jupyter</a:t>
          </a:r>
          <a:r>
            <a:rPr lang="en-US"/>
            <a:t> Kernel Integration</a:t>
          </a:r>
          <a:endParaRPr lang="en-CA"/>
        </a:p>
      </dgm:t>
    </dgm:pt>
    <dgm:pt modelId="{40C899EF-3174-4053-8652-CEC9BBD3A743}" type="parTrans" cxnId="{EA3AB5E7-8F12-4CDA-A427-BF341AC25DB2}">
      <dgm:prSet/>
      <dgm:spPr/>
      <dgm:t>
        <a:bodyPr/>
        <a:lstStyle/>
        <a:p>
          <a:endParaRPr lang="en-CA"/>
        </a:p>
      </dgm:t>
    </dgm:pt>
    <dgm:pt modelId="{D4402395-CF4C-46F6-BCF2-A7FED08020D3}" type="sibTrans" cxnId="{EA3AB5E7-8F12-4CDA-A427-BF341AC25DB2}">
      <dgm:prSet/>
      <dgm:spPr/>
      <dgm:t>
        <a:bodyPr/>
        <a:lstStyle/>
        <a:p>
          <a:endParaRPr lang="en-CA"/>
        </a:p>
      </dgm:t>
    </dgm:pt>
    <dgm:pt modelId="{276716BA-3F6F-4128-84EC-C45D72BCEC22}">
      <dgm:prSet phldrT="[Text]"/>
      <dgm:spPr/>
      <dgm:t>
        <a:bodyPr/>
        <a:lstStyle/>
        <a:p>
          <a:r>
            <a:rPr lang="en-US"/>
            <a:t>Code Generation (MLIR/LLVM)</a:t>
          </a:r>
          <a:endParaRPr lang="en-CA"/>
        </a:p>
      </dgm:t>
    </dgm:pt>
    <dgm:pt modelId="{D5731D11-098D-4BC5-B5C5-2B466302FD68}" type="parTrans" cxnId="{205E63B1-6BF1-4F12-B6DB-519591797749}">
      <dgm:prSet/>
      <dgm:spPr/>
      <dgm:t>
        <a:bodyPr/>
        <a:lstStyle/>
        <a:p>
          <a:endParaRPr lang="en-CA"/>
        </a:p>
      </dgm:t>
    </dgm:pt>
    <dgm:pt modelId="{7EECD72F-1464-4079-A2CB-9B5FD7A10C6F}" type="sibTrans" cxnId="{205E63B1-6BF1-4F12-B6DB-519591797749}">
      <dgm:prSet/>
      <dgm:spPr/>
      <dgm:t>
        <a:bodyPr/>
        <a:lstStyle/>
        <a:p>
          <a:endParaRPr lang="en-CA"/>
        </a:p>
      </dgm:t>
    </dgm:pt>
    <dgm:pt modelId="{0CB478B2-AA8A-4DF5-949C-F4E4D818C293}">
      <dgm:prSet phldrT="[Text]"/>
      <dgm:spPr/>
      <dgm:t>
        <a:bodyPr/>
        <a:lstStyle/>
        <a:p>
          <a:r>
            <a:rPr lang="en-US"/>
            <a:t>Model Simulation Specification</a:t>
          </a:r>
          <a:endParaRPr lang="en-CA"/>
        </a:p>
      </dgm:t>
    </dgm:pt>
    <dgm:pt modelId="{8348D71A-07F0-4ABB-8A6D-BA04B89C001C}" type="parTrans" cxnId="{3771D422-62BD-4579-A3F1-01E121064EEC}">
      <dgm:prSet/>
      <dgm:spPr/>
      <dgm:t>
        <a:bodyPr/>
        <a:lstStyle/>
        <a:p>
          <a:endParaRPr lang="en-CA"/>
        </a:p>
      </dgm:t>
    </dgm:pt>
    <dgm:pt modelId="{5D6EABB6-8BBB-46AF-AD38-88BAF582AC54}" type="sibTrans" cxnId="{3771D422-62BD-4579-A3F1-01E121064EEC}">
      <dgm:prSet/>
      <dgm:spPr/>
      <dgm:t>
        <a:bodyPr/>
        <a:lstStyle/>
        <a:p>
          <a:endParaRPr lang="en-CA"/>
        </a:p>
      </dgm:t>
    </dgm:pt>
    <dgm:pt modelId="{E7A69079-DCE9-4518-BA50-7EC98E3CB522}">
      <dgm:prSet phldrT="[Text]"/>
      <dgm:spPr/>
      <dgm:t>
        <a:bodyPr/>
        <a:lstStyle/>
        <a:p>
          <a:r>
            <a:rPr lang="en-US"/>
            <a:t>Concurrency Optimizations: SIMD, Data Parallelism</a:t>
          </a:r>
          <a:endParaRPr lang="en-CA"/>
        </a:p>
      </dgm:t>
    </dgm:pt>
    <dgm:pt modelId="{75E20205-FF8E-4203-AB02-E2E7ACF6EB49}" type="parTrans" cxnId="{84531702-EEF0-43F0-B049-17B0427D9B03}">
      <dgm:prSet/>
      <dgm:spPr/>
      <dgm:t>
        <a:bodyPr/>
        <a:lstStyle/>
        <a:p>
          <a:endParaRPr lang="en-CA"/>
        </a:p>
      </dgm:t>
    </dgm:pt>
    <dgm:pt modelId="{7C417F4C-2C3A-418A-A908-F5F6D7F49E23}" type="sibTrans" cxnId="{84531702-EEF0-43F0-B049-17B0427D9B03}">
      <dgm:prSet/>
      <dgm:spPr/>
      <dgm:t>
        <a:bodyPr/>
        <a:lstStyle/>
        <a:p>
          <a:endParaRPr lang="en-CA"/>
        </a:p>
      </dgm:t>
    </dgm:pt>
    <dgm:pt modelId="{F5B0E84A-4C31-4246-8E43-6F363CEAA6A0}" type="pres">
      <dgm:prSet presAssocID="{22082841-893C-4E7E-A8EA-C2B6164EF58D}" presName="Name0" presStyleCnt="0">
        <dgm:presLayoutVars>
          <dgm:dir/>
          <dgm:resizeHandles val="exact"/>
        </dgm:presLayoutVars>
      </dgm:prSet>
      <dgm:spPr/>
    </dgm:pt>
    <dgm:pt modelId="{1E5BE71A-E8A3-44F4-A940-283705991E1A}" type="pres">
      <dgm:prSet presAssocID="{22082841-893C-4E7E-A8EA-C2B6164EF58D}" presName="arrow" presStyleLbl="bgShp" presStyleIdx="0" presStyleCnt="1"/>
      <dgm:spPr>
        <a:gradFill flip="none" rotWithShape="0">
          <a:gsLst>
            <a:gs pos="0">
              <a:schemeClr val="accent2">
                <a:lumMod val="50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/>
            </a:gs>
          </a:gsLst>
          <a:lin ang="0" scaled="1"/>
          <a:tileRect/>
        </a:gradFill>
      </dgm:spPr>
    </dgm:pt>
    <dgm:pt modelId="{648483E5-9B0E-4BE0-8DF9-092F54E05168}" type="pres">
      <dgm:prSet presAssocID="{22082841-893C-4E7E-A8EA-C2B6164EF58D}" presName="points" presStyleCnt="0"/>
      <dgm:spPr/>
    </dgm:pt>
    <dgm:pt modelId="{C1EF867A-41B0-4E7F-8DF6-953AFED94EF2}" type="pres">
      <dgm:prSet presAssocID="{0CB478B2-AA8A-4DF5-949C-F4E4D818C293}" presName="compositeA" presStyleCnt="0"/>
      <dgm:spPr/>
    </dgm:pt>
    <dgm:pt modelId="{5FA21157-B2A1-4B19-AF78-9C212276F0EE}" type="pres">
      <dgm:prSet presAssocID="{0CB478B2-AA8A-4DF5-949C-F4E4D818C293}" presName="textA" presStyleLbl="revTx" presStyleIdx="0" presStyleCnt="5">
        <dgm:presLayoutVars>
          <dgm:bulletEnabled val="1"/>
        </dgm:presLayoutVars>
      </dgm:prSet>
      <dgm:spPr/>
    </dgm:pt>
    <dgm:pt modelId="{CE972C1A-280E-4198-91C0-851791408B95}" type="pres">
      <dgm:prSet presAssocID="{0CB478B2-AA8A-4DF5-949C-F4E4D818C293}" presName="circleA" presStyleLbl="node1" presStyleIdx="0" presStyleCnt="5"/>
      <dgm:spPr>
        <a:solidFill>
          <a:schemeClr val="accent2"/>
        </a:solidFill>
      </dgm:spPr>
    </dgm:pt>
    <dgm:pt modelId="{ED17003B-1347-41C4-8526-283E660B1200}" type="pres">
      <dgm:prSet presAssocID="{0CB478B2-AA8A-4DF5-949C-F4E4D818C293}" presName="spaceA" presStyleCnt="0"/>
      <dgm:spPr/>
    </dgm:pt>
    <dgm:pt modelId="{30A42A10-A878-4B85-86A1-1568157FF32F}" type="pres">
      <dgm:prSet presAssocID="{5D6EABB6-8BBB-46AF-AD38-88BAF582AC54}" presName="space" presStyleCnt="0"/>
      <dgm:spPr/>
    </dgm:pt>
    <dgm:pt modelId="{7240DC50-71CA-412A-8910-B5B4B1415000}" type="pres">
      <dgm:prSet presAssocID="{7D0C773C-48B2-40E9-B92E-11040429E817}" presName="compositeB" presStyleCnt="0"/>
      <dgm:spPr/>
    </dgm:pt>
    <dgm:pt modelId="{8AF031DD-EF26-4250-873A-9BBEA3D43944}" type="pres">
      <dgm:prSet presAssocID="{7D0C773C-48B2-40E9-B92E-11040429E817}" presName="textB" presStyleLbl="revTx" presStyleIdx="1" presStyleCnt="5">
        <dgm:presLayoutVars>
          <dgm:bulletEnabled val="1"/>
        </dgm:presLayoutVars>
      </dgm:prSet>
      <dgm:spPr/>
    </dgm:pt>
    <dgm:pt modelId="{37ABF431-CC20-4433-A0A3-D3BE1557B821}" type="pres">
      <dgm:prSet presAssocID="{7D0C773C-48B2-40E9-B92E-11040429E817}" presName="circleB" presStyleLbl="node1" presStyleIdx="1" presStyleCnt="5"/>
      <dgm:spPr>
        <a:solidFill>
          <a:schemeClr val="accent2"/>
        </a:solidFill>
      </dgm:spPr>
    </dgm:pt>
    <dgm:pt modelId="{37309E46-8CF7-4053-A2B1-67141F61712F}" type="pres">
      <dgm:prSet presAssocID="{7D0C773C-48B2-40E9-B92E-11040429E817}" presName="spaceB" presStyleCnt="0"/>
      <dgm:spPr/>
    </dgm:pt>
    <dgm:pt modelId="{67115D13-A553-44B8-8B00-FDAE24966044}" type="pres">
      <dgm:prSet presAssocID="{DFC34D5A-7307-4B3D-BBE3-77C506984792}" presName="space" presStyleCnt="0"/>
      <dgm:spPr/>
    </dgm:pt>
    <dgm:pt modelId="{4FF910E1-78B4-41FB-84D1-B036471F665F}" type="pres">
      <dgm:prSet presAssocID="{276716BA-3F6F-4128-84EC-C45D72BCEC22}" presName="compositeA" presStyleCnt="0"/>
      <dgm:spPr/>
    </dgm:pt>
    <dgm:pt modelId="{C9AEAB06-0B7B-4BCF-839B-DCDB41C47BD2}" type="pres">
      <dgm:prSet presAssocID="{276716BA-3F6F-4128-84EC-C45D72BCEC22}" presName="textA" presStyleLbl="revTx" presStyleIdx="2" presStyleCnt="5">
        <dgm:presLayoutVars>
          <dgm:bulletEnabled val="1"/>
        </dgm:presLayoutVars>
      </dgm:prSet>
      <dgm:spPr/>
    </dgm:pt>
    <dgm:pt modelId="{F3CB9E54-8043-4190-BF09-0C8802764256}" type="pres">
      <dgm:prSet presAssocID="{276716BA-3F6F-4128-84EC-C45D72BCEC22}" presName="circleA" presStyleLbl="node1" presStyleIdx="2" presStyleCnt="5"/>
      <dgm:spPr/>
    </dgm:pt>
    <dgm:pt modelId="{AB303D3B-3917-4E36-AC66-CA329E7109D5}" type="pres">
      <dgm:prSet presAssocID="{276716BA-3F6F-4128-84EC-C45D72BCEC22}" presName="spaceA" presStyleCnt="0"/>
      <dgm:spPr/>
    </dgm:pt>
    <dgm:pt modelId="{7D3173F4-1060-4BBA-B2E6-F01918F46544}" type="pres">
      <dgm:prSet presAssocID="{7EECD72F-1464-4079-A2CB-9B5FD7A10C6F}" presName="space" presStyleCnt="0"/>
      <dgm:spPr/>
    </dgm:pt>
    <dgm:pt modelId="{70834002-1B63-46DC-AF95-4D4BB0893F2F}" type="pres">
      <dgm:prSet presAssocID="{46E58DE1-982B-4157-97FE-C957A25EC88E}" presName="compositeB" presStyleCnt="0"/>
      <dgm:spPr/>
    </dgm:pt>
    <dgm:pt modelId="{B2E40A7F-469F-4F35-AE77-E70F8C2C8CD5}" type="pres">
      <dgm:prSet presAssocID="{46E58DE1-982B-4157-97FE-C957A25EC88E}" presName="textB" presStyleLbl="revTx" presStyleIdx="3" presStyleCnt="5">
        <dgm:presLayoutVars>
          <dgm:bulletEnabled val="1"/>
        </dgm:presLayoutVars>
      </dgm:prSet>
      <dgm:spPr/>
    </dgm:pt>
    <dgm:pt modelId="{1DDFE3D3-1C45-4198-AC29-C6B5657082BE}" type="pres">
      <dgm:prSet presAssocID="{46E58DE1-982B-4157-97FE-C957A25EC88E}" presName="circleB" presStyleLbl="node1" presStyleIdx="3" presStyleCnt="5"/>
      <dgm:spPr/>
    </dgm:pt>
    <dgm:pt modelId="{2BC6A95E-F637-434B-B935-A0AB9F0FCE17}" type="pres">
      <dgm:prSet presAssocID="{46E58DE1-982B-4157-97FE-C957A25EC88E}" presName="spaceB" presStyleCnt="0"/>
      <dgm:spPr/>
    </dgm:pt>
    <dgm:pt modelId="{0B1EA6A5-9486-4362-856F-5E4D1E728A78}" type="pres">
      <dgm:prSet presAssocID="{D4402395-CF4C-46F6-BCF2-A7FED08020D3}" presName="space" presStyleCnt="0"/>
      <dgm:spPr/>
    </dgm:pt>
    <dgm:pt modelId="{F35DF097-88FC-48A7-BE37-E74D69E9974A}" type="pres">
      <dgm:prSet presAssocID="{E7A69079-DCE9-4518-BA50-7EC98E3CB522}" presName="compositeA" presStyleCnt="0"/>
      <dgm:spPr/>
    </dgm:pt>
    <dgm:pt modelId="{AB110FCA-1DFF-4A4E-A941-F9CD2A12F04A}" type="pres">
      <dgm:prSet presAssocID="{E7A69079-DCE9-4518-BA50-7EC98E3CB522}" presName="textA" presStyleLbl="revTx" presStyleIdx="4" presStyleCnt="5">
        <dgm:presLayoutVars>
          <dgm:bulletEnabled val="1"/>
        </dgm:presLayoutVars>
      </dgm:prSet>
      <dgm:spPr/>
    </dgm:pt>
    <dgm:pt modelId="{A915055F-5FE9-4580-B156-71A7440504CE}" type="pres">
      <dgm:prSet presAssocID="{E7A69079-DCE9-4518-BA50-7EC98E3CB522}" presName="circleA" presStyleLbl="node1" presStyleIdx="4" presStyleCnt="5"/>
      <dgm:spPr/>
    </dgm:pt>
    <dgm:pt modelId="{68FE652F-60CE-4D6A-9EE4-12EB54A6CA95}" type="pres">
      <dgm:prSet presAssocID="{E7A69079-DCE9-4518-BA50-7EC98E3CB522}" presName="spaceA" presStyleCnt="0"/>
      <dgm:spPr/>
    </dgm:pt>
  </dgm:ptLst>
  <dgm:cxnLst>
    <dgm:cxn modelId="{84531702-EEF0-43F0-B049-17B0427D9B03}" srcId="{22082841-893C-4E7E-A8EA-C2B6164EF58D}" destId="{E7A69079-DCE9-4518-BA50-7EC98E3CB522}" srcOrd="4" destOrd="0" parTransId="{75E20205-FF8E-4203-AB02-E2E7ACF6EB49}" sibTransId="{7C417F4C-2C3A-418A-A908-F5F6D7F49E23}"/>
    <dgm:cxn modelId="{F4572913-7C23-43F6-ADD6-77B42C9DB8E4}" type="presOf" srcId="{276716BA-3F6F-4128-84EC-C45D72BCEC22}" destId="{C9AEAB06-0B7B-4BCF-839B-DCDB41C47BD2}" srcOrd="0" destOrd="0" presId="urn:microsoft.com/office/officeart/2005/8/layout/hProcess11"/>
    <dgm:cxn modelId="{55148116-6E14-4066-A1F2-FD9B01864DE6}" srcId="{22082841-893C-4E7E-A8EA-C2B6164EF58D}" destId="{7D0C773C-48B2-40E9-B92E-11040429E817}" srcOrd="1" destOrd="0" parTransId="{502B1241-C550-441B-8D15-FF23994402D7}" sibTransId="{DFC34D5A-7307-4B3D-BBE3-77C506984792}"/>
    <dgm:cxn modelId="{3771D422-62BD-4579-A3F1-01E121064EEC}" srcId="{22082841-893C-4E7E-A8EA-C2B6164EF58D}" destId="{0CB478B2-AA8A-4DF5-949C-F4E4D818C293}" srcOrd="0" destOrd="0" parTransId="{8348D71A-07F0-4ABB-8A6D-BA04B89C001C}" sibTransId="{5D6EABB6-8BBB-46AF-AD38-88BAF582AC54}"/>
    <dgm:cxn modelId="{17738344-539F-4CE0-8E45-9B7EE3551C89}" type="presOf" srcId="{46E58DE1-982B-4157-97FE-C957A25EC88E}" destId="{B2E40A7F-469F-4F35-AE77-E70F8C2C8CD5}" srcOrd="0" destOrd="0" presId="urn:microsoft.com/office/officeart/2005/8/layout/hProcess11"/>
    <dgm:cxn modelId="{B4CB9F90-458B-445C-949E-9BB4E91B7A24}" type="presOf" srcId="{0CB478B2-AA8A-4DF5-949C-F4E4D818C293}" destId="{5FA21157-B2A1-4B19-AF78-9C212276F0EE}" srcOrd="0" destOrd="0" presId="urn:microsoft.com/office/officeart/2005/8/layout/hProcess11"/>
    <dgm:cxn modelId="{3F7190AD-B411-437C-B945-590CC916A61C}" type="presOf" srcId="{7D0C773C-48B2-40E9-B92E-11040429E817}" destId="{8AF031DD-EF26-4250-873A-9BBEA3D43944}" srcOrd="0" destOrd="0" presId="urn:microsoft.com/office/officeart/2005/8/layout/hProcess11"/>
    <dgm:cxn modelId="{205E63B1-6BF1-4F12-B6DB-519591797749}" srcId="{22082841-893C-4E7E-A8EA-C2B6164EF58D}" destId="{276716BA-3F6F-4128-84EC-C45D72BCEC22}" srcOrd="2" destOrd="0" parTransId="{D5731D11-098D-4BC5-B5C5-2B466302FD68}" sibTransId="{7EECD72F-1464-4079-A2CB-9B5FD7A10C6F}"/>
    <dgm:cxn modelId="{232B59C5-C528-4345-AF35-63255467C197}" type="presOf" srcId="{E7A69079-DCE9-4518-BA50-7EC98E3CB522}" destId="{AB110FCA-1DFF-4A4E-A941-F9CD2A12F04A}" srcOrd="0" destOrd="0" presId="urn:microsoft.com/office/officeart/2005/8/layout/hProcess11"/>
    <dgm:cxn modelId="{EA3AB5E7-8F12-4CDA-A427-BF341AC25DB2}" srcId="{22082841-893C-4E7E-A8EA-C2B6164EF58D}" destId="{46E58DE1-982B-4157-97FE-C957A25EC88E}" srcOrd="3" destOrd="0" parTransId="{40C899EF-3174-4053-8652-CEC9BBD3A743}" sibTransId="{D4402395-CF4C-46F6-BCF2-A7FED08020D3}"/>
    <dgm:cxn modelId="{80C2E2E8-FBA0-4721-BE40-95BE8A21C436}" type="presOf" srcId="{22082841-893C-4E7E-A8EA-C2B6164EF58D}" destId="{F5B0E84A-4C31-4246-8E43-6F363CEAA6A0}" srcOrd="0" destOrd="0" presId="urn:microsoft.com/office/officeart/2005/8/layout/hProcess11"/>
    <dgm:cxn modelId="{0FFDBCBD-E5FB-4A0E-ABB0-CB1D5B4E5922}" type="presParOf" srcId="{F5B0E84A-4C31-4246-8E43-6F363CEAA6A0}" destId="{1E5BE71A-E8A3-44F4-A940-283705991E1A}" srcOrd="0" destOrd="0" presId="urn:microsoft.com/office/officeart/2005/8/layout/hProcess11"/>
    <dgm:cxn modelId="{D320B81C-DCB7-45F9-8C9D-0865695C7CD5}" type="presParOf" srcId="{F5B0E84A-4C31-4246-8E43-6F363CEAA6A0}" destId="{648483E5-9B0E-4BE0-8DF9-092F54E05168}" srcOrd="1" destOrd="0" presId="urn:microsoft.com/office/officeart/2005/8/layout/hProcess11"/>
    <dgm:cxn modelId="{7A091590-C2F0-4AC2-A225-09B54593B526}" type="presParOf" srcId="{648483E5-9B0E-4BE0-8DF9-092F54E05168}" destId="{C1EF867A-41B0-4E7F-8DF6-953AFED94EF2}" srcOrd="0" destOrd="0" presId="urn:microsoft.com/office/officeart/2005/8/layout/hProcess11"/>
    <dgm:cxn modelId="{C89D0880-6E3B-4069-91C6-19AFB12CDD33}" type="presParOf" srcId="{C1EF867A-41B0-4E7F-8DF6-953AFED94EF2}" destId="{5FA21157-B2A1-4B19-AF78-9C212276F0EE}" srcOrd="0" destOrd="0" presId="urn:microsoft.com/office/officeart/2005/8/layout/hProcess11"/>
    <dgm:cxn modelId="{AB8394EF-C57D-4D0D-A154-EE6F7E02B219}" type="presParOf" srcId="{C1EF867A-41B0-4E7F-8DF6-953AFED94EF2}" destId="{CE972C1A-280E-4198-91C0-851791408B95}" srcOrd="1" destOrd="0" presId="urn:microsoft.com/office/officeart/2005/8/layout/hProcess11"/>
    <dgm:cxn modelId="{67838EBF-60B9-4DEC-AAB9-817C41441814}" type="presParOf" srcId="{C1EF867A-41B0-4E7F-8DF6-953AFED94EF2}" destId="{ED17003B-1347-41C4-8526-283E660B1200}" srcOrd="2" destOrd="0" presId="urn:microsoft.com/office/officeart/2005/8/layout/hProcess11"/>
    <dgm:cxn modelId="{CF391A71-2948-4E04-B586-6B47E5979C79}" type="presParOf" srcId="{648483E5-9B0E-4BE0-8DF9-092F54E05168}" destId="{30A42A10-A878-4B85-86A1-1568157FF32F}" srcOrd="1" destOrd="0" presId="urn:microsoft.com/office/officeart/2005/8/layout/hProcess11"/>
    <dgm:cxn modelId="{30173B9A-468A-4520-81D3-622970259A85}" type="presParOf" srcId="{648483E5-9B0E-4BE0-8DF9-092F54E05168}" destId="{7240DC50-71CA-412A-8910-B5B4B1415000}" srcOrd="2" destOrd="0" presId="urn:microsoft.com/office/officeart/2005/8/layout/hProcess11"/>
    <dgm:cxn modelId="{246E3967-A5E9-48BE-BE68-DA38E916E937}" type="presParOf" srcId="{7240DC50-71CA-412A-8910-B5B4B1415000}" destId="{8AF031DD-EF26-4250-873A-9BBEA3D43944}" srcOrd="0" destOrd="0" presId="urn:microsoft.com/office/officeart/2005/8/layout/hProcess11"/>
    <dgm:cxn modelId="{D5B7E255-457D-403A-8BA5-A4A1BD32B36E}" type="presParOf" srcId="{7240DC50-71CA-412A-8910-B5B4B1415000}" destId="{37ABF431-CC20-4433-A0A3-D3BE1557B821}" srcOrd="1" destOrd="0" presId="urn:microsoft.com/office/officeart/2005/8/layout/hProcess11"/>
    <dgm:cxn modelId="{5C6E0B3A-C0DD-428B-B7E9-E024F12BDD4B}" type="presParOf" srcId="{7240DC50-71CA-412A-8910-B5B4B1415000}" destId="{37309E46-8CF7-4053-A2B1-67141F61712F}" srcOrd="2" destOrd="0" presId="urn:microsoft.com/office/officeart/2005/8/layout/hProcess11"/>
    <dgm:cxn modelId="{75704DE8-70FE-40BD-9D24-4B6F270EA918}" type="presParOf" srcId="{648483E5-9B0E-4BE0-8DF9-092F54E05168}" destId="{67115D13-A553-44B8-8B00-FDAE24966044}" srcOrd="3" destOrd="0" presId="urn:microsoft.com/office/officeart/2005/8/layout/hProcess11"/>
    <dgm:cxn modelId="{D7F3F7E9-293E-40BB-BF97-F7CF3E934AAF}" type="presParOf" srcId="{648483E5-9B0E-4BE0-8DF9-092F54E05168}" destId="{4FF910E1-78B4-41FB-84D1-B036471F665F}" srcOrd="4" destOrd="0" presId="urn:microsoft.com/office/officeart/2005/8/layout/hProcess11"/>
    <dgm:cxn modelId="{1393B771-2370-4D21-85D5-072D29A06539}" type="presParOf" srcId="{4FF910E1-78B4-41FB-84D1-B036471F665F}" destId="{C9AEAB06-0B7B-4BCF-839B-DCDB41C47BD2}" srcOrd="0" destOrd="0" presId="urn:microsoft.com/office/officeart/2005/8/layout/hProcess11"/>
    <dgm:cxn modelId="{3BAC1AD3-1317-496C-9896-62069390A64B}" type="presParOf" srcId="{4FF910E1-78B4-41FB-84D1-B036471F665F}" destId="{F3CB9E54-8043-4190-BF09-0C8802764256}" srcOrd="1" destOrd="0" presId="urn:microsoft.com/office/officeart/2005/8/layout/hProcess11"/>
    <dgm:cxn modelId="{75A89C59-436E-43A7-B5FF-36207AC69CBE}" type="presParOf" srcId="{4FF910E1-78B4-41FB-84D1-B036471F665F}" destId="{AB303D3B-3917-4E36-AC66-CA329E7109D5}" srcOrd="2" destOrd="0" presId="urn:microsoft.com/office/officeart/2005/8/layout/hProcess11"/>
    <dgm:cxn modelId="{0E6F8B63-D461-49C6-BF9D-CDF298CB4FA5}" type="presParOf" srcId="{648483E5-9B0E-4BE0-8DF9-092F54E05168}" destId="{7D3173F4-1060-4BBA-B2E6-F01918F46544}" srcOrd="5" destOrd="0" presId="urn:microsoft.com/office/officeart/2005/8/layout/hProcess11"/>
    <dgm:cxn modelId="{50CA02C7-D85F-426F-BCC1-5540A873CA61}" type="presParOf" srcId="{648483E5-9B0E-4BE0-8DF9-092F54E05168}" destId="{70834002-1B63-46DC-AF95-4D4BB0893F2F}" srcOrd="6" destOrd="0" presId="urn:microsoft.com/office/officeart/2005/8/layout/hProcess11"/>
    <dgm:cxn modelId="{4B96344E-F1DB-45B6-A86E-DA50A2C29943}" type="presParOf" srcId="{70834002-1B63-46DC-AF95-4D4BB0893F2F}" destId="{B2E40A7F-469F-4F35-AE77-E70F8C2C8CD5}" srcOrd="0" destOrd="0" presId="urn:microsoft.com/office/officeart/2005/8/layout/hProcess11"/>
    <dgm:cxn modelId="{4B26DF20-3790-4D92-99D0-8AD56160F4B6}" type="presParOf" srcId="{70834002-1B63-46DC-AF95-4D4BB0893F2F}" destId="{1DDFE3D3-1C45-4198-AC29-C6B5657082BE}" srcOrd="1" destOrd="0" presId="urn:microsoft.com/office/officeart/2005/8/layout/hProcess11"/>
    <dgm:cxn modelId="{1A2C9D8A-4BFF-4183-B01E-D3D83A302522}" type="presParOf" srcId="{70834002-1B63-46DC-AF95-4D4BB0893F2F}" destId="{2BC6A95E-F637-434B-B935-A0AB9F0FCE17}" srcOrd="2" destOrd="0" presId="urn:microsoft.com/office/officeart/2005/8/layout/hProcess11"/>
    <dgm:cxn modelId="{07DB4857-487A-4BEF-90BB-9174F4BD9680}" type="presParOf" srcId="{648483E5-9B0E-4BE0-8DF9-092F54E05168}" destId="{0B1EA6A5-9486-4362-856F-5E4D1E728A78}" srcOrd="7" destOrd="0" presId="urn:microsoft.com/office/officeart/2005/8/layout/hProcess11"/>
    <dgm:cxn modelId="{82844536-DCDB-42F2-8126-B7E586069467}" type="presParOf" srcId="{648483E5-9B0E-4BE0-8DF9-092F54E05168}" destId="{F35DF097-88FC-48A7-BE37-E74D69E9974A}" srcOrd="8" destOrd="0" presId="urn:microsoft.com/office/officeart/2005/8/layout/hProcess11"/>
    <dgm:cxn modelId="{61D03C82-D189-4156-A314-374087CC68B3}" type="presParOf" srcId="{F35DF097-88FC-48A7-BE37-E74D69E9974A}" destId="{AB110FCA-1DFF-4A4E-A941-F9CD2A12F04A}" srcOrd="0" destOrd="0" presId="urn:microsoft.com/office/officeart/2005/8/layout/hProcess11"/>
    <dgm:cxn modelId="{0363D5AC-4C30-4F76-B6B5-619013ECD908}" type="presParOf" srcId="{F35DF097-88FC-48A7-BE37-E74D69E9974A}" destId="{A915055F-5FE9-4580-B156-71A7440504CE}" srcOrd="1" destOrd="0" presId="urn:microsoft.com/office/officeart/2005/8/layout/hProcess11"/>
    <dgm:cxn modelId="{AB44F467-99AA-40CB-B911-F22350A617FE}" type="presParOf" srcId="{F35DF097-88FC-48A7-BE37-E74D69E9974A}" destId="{68FE652F-60CE-4D6A-9EE4-12EB54A6CA9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AF9F7-E793-4B87-BB6A-BE749AC5F20A}">
      <dsp:nvSpPr>
        <dsp:cNvPr id="0" name=""/>
        <dsp:cNvSpPr/>
      </dsp:nvSpPr>
      <dsp:spPr>
        <a:xfrm rot="16200000">
          <a:off x="635" y="37116"/>
          <a:ext cx="3141412" cy="31414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Modelling Languages</a:t>
          </a:r>
          <a:endParaRPr lang="en-CA" sz="2800" kern="1200"/>
        </a:p>
      </dsp:txBody>
      <dsp:txXfrm rot="5400000">
        <a:off x="636" y="822468"/>
        <a:ext cx="2591665" cy="1570706"/>
      </dsp:txXfrm>
    </dsp:sp>
    <dsp:sp modelId="{CDCB956B-E606-49C6-B6F5-62666ADEEE8F}">
      <dsp:nvSpPr>
        <dsp:cNvPr id="0" name=""/>
        <dsp:cNvSpPr/>
      </dsp:nvSpPr>
      <dsp:spPr>
        <a:xfrm rot="5400000">
          <a:off x="3304457" y="37116"/>
          <a:ext cx="3141412" cy="31414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Programming Languages</a:t>
          </a:r>
          <a:endParaRPr lang="en-CA" sz="2800" kern="1200"/>
        </a:p>
      </dsp:txBody>
      <dsp:txXfrm rot="-5400000">
        <a:off x="3854205" y="822469"/>
        <a:ext cx="2591665" cy="1570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BE71A-E8A3-44F4-A940-283705991E1A}">
      <dsp:nvSpPr>
        <dsp:cNvPr id="0" name=""/>
        <dsp:cNvSpPr/>
      </dsp:nvSpPr>
      <dsp:spPr>
        <a:xfrm>
          <a:off x="0" y="1574815"/>
          <a:ext cx="11899312" cy="2099754"/>
        </a:xfrm>
        <a:prstGeom prst="notchedRightArrow">
          <a:avLst/>
        </a:prstGeom>
        <a:gradFill flip="none" rotWithShape="0">
          <a:gsLst>
            <a:gs pos="0">
              <a:schemeClr val="accent2">
                <a:lumMod val="50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/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21157-B2A1-4B19-AF78-9C212276F0EE}">
      <dsp:nvSpPr>
        <dsp:cNvPr id="0" name=""/>
        <dsp:cNvSpPr/>
      </dsp:nvSpPr>
      <dsp:spPr>
        <a:xfrm>
          <a:off x="4706" y="0"/>
          <a:ext cx="2057686" cy="209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 Simulation Specification</a:t>
          </a:r>
          <a:endParaRPr lang="en-CA" sz="2100" kern="1200"/>
        </a:p>
      </dsp:txBody>
      <dsp:txXfrm>
        <a:off x="4706" y="0"/>
        <a:ext cx="2057686" cy="2099754"/>
      </dsp:txXfrm>
    </dsp:sp>
    <dsp:sp modelId="{CE972C1A-280E-4198-91C0-851791408B95}">
      <dsp:nvSpPr>
        <dsp:cNvPr id="0" name=""/>
        <dsp:cNvSpPr/>
      </dsp:nvSpPr>
      <dsp:spPr>
        <a:xfrm>
          <a:off x="771080" y="2362223"/>
          <a:ext cx="524938" cy="524938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031DD-EF26-4250-873A-9BBEA3D43944}">
      <dsp:nvSpPr>
        <dsp:cNvPr id="0" name=""/>
        <dsp:cNvSpPr/>
      </dsp:nvSpPr>
      <dsp:spPr>
        <a:xfrm>
          <a:off x="2165276" y="3149631"/>
          <a:ext cx="2057686" cy="209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Optimizing</a:t>
          </a:r>
          <a:r>
            <a:rPr lang="en-US" sz="2100" kern="1200" baseline="0"/>
            <a:t> Rewrite Rules</a:t>
          </a:r>
          <a:endParaRPr lang="en-CA" sz="2100" kern="1200"/>
        </a:p>
      </dsp:txBody>
      <dsp:txXfrm>
        <a:off x="2165276" y="3149631"/>
        <a:ext cx="2057686" cy="2099754"/>
      </dsp:txXfrm>
    </dsp:sp>
    <dsp:sp modelId="{37ABF431-CC20-4433-A0A3-D3BE1557B821}">
      <dsp:nvSpPr>
        <dsp:cNvPr id="0" name=""/>
        <dsp:cNvSpPr/>
      </dsp:nvSpPr>
      <dsp:spPr>
        <a:xfrm>
          <a:off x="2931650" y="2362223"/>
          <a:ext cx="524938" cy="524938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EAB06-0B7B-4BCF-839B-DCDB41C47BD2}">
      <dsp:nvSpPr>
        <dsp:cNvPr id="0" name=""/>
        <dsp:cNvSpPr/>
      </dsp:nvSpPr>
      <dsp:spPr>
        <a:xfrm>
          <a:off x="4325847" y="0"/>
          <a:ext cx="2057686" cy="209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Generation (MLIR/LLVM)</a:t>
          </a:r>
          <a:endParaRPr lang="en-CA" sz="2100" kern="1200"/>
        </a:p>
      </dsp:txBody>
      <dsp:txXfrm>
        <a:off x="4325847" y="0"/>
        <a:ext cx="2057686" cy="2099754"/>
      </dsp:txXfrm>
    </dsp:sp>
    <dsp:sp modelId="{F3CB9E54-8043-4190-BF09-0C8802764256}">
      <dsp:nvSpPr>
        <dsp:cNvPr id="0" name=""/>
        <dsp:cNvSpPr/>
      </dsp:nvSpPr>
      <dsp:spPr>
        <a:xfrm>
          <a:off x="5092221" y="2362223"/>
          <a:ext cx="524938" cy="524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40A7F-469F-4F35-AE77-E70F8C2C8CD5}">
      <dsp:nvSpPr>
        <dsp:cNvPr id="0" name=""/>
        <dsp:cNvSpPr/>
      </dsp:nvSpPr>
      <dsp:spPr>
        <a:xfrm>
          <a:off x="6486417" y="3149631"/>
          <a:ext cx="2057686" cy="209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/>
            <a:t>Jupyter</a:t>
          </a:r>
          <a:r>
            <a:rPr lang="en-US" sz="2100" kern="1200"/>
            <a:t> Kernel Integration</a:t>
          </a:r>
          <a:endParaRPr lang="en-CA" sz="2100" kern="1200"/>
        </a:p>
      </dsp:txBody>
      <dsp:txXfrm>
        <a:off x="6486417" y="3149631"/>
        <a:ext cx="2057686" cy="2099754"/>
      </dsp:txXfrm>
    </dsp:sp>
    <dsp:sp modelId="{1DDFE3D3-1C45-4198-AC29-C6B5657082BE}">
      <dsp:nvSpPr>
        <dsp:cNvPr id="0" name=""/>
        <dsp:cNvSpPr/>
      </dsp:nvSpPr>
      <dsp:spPr>
        <a:xfrm>
          <a:off x="7252791" y="2362223"/>
          <a:ext cx="524938" cy="524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10FCA-1DFF-4A4E-A941-F9CD2A12F04A}">
      <dsp:nvSpPr>
        <dsp:cNvPr id="0" name=""/>
        <dsp:cNvSpPr/>
      </dsp:nvSpPr>
      <dsp:spPr>
        <a:xfrm>
          <a:off x="8646988" y="0"/>
          <a:ext cx="2057686" cy="209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Concurrency Optimizations: SIMD, Data Parallelism</a:t>
          </a:r>
          <a:endParaRPr lang="en-CA" sz="2100" kern="1200"/>
        </a:p>
      </dsp:txBody>
      <dsp:txXfrm>
        <a:off x="8646988" y="0"/>
        <a:ext cx="2057686" cy="2099754"/>
      </dsp:txXfrm>
    </dsp:sp>
    <dsp:sp modelId="{A915055F-5FE9-4580-B156-71A7440504CE}">
      <dsp:nvSpPr>
        <dsp:cNvPr id="0" name=""/>
        <dsp:cNvSpPr/>
      </dsp:nvSpPr>
      <dsp:spPr>
        <a:xfrm>
          <a:off x="9413362" y="2362223"/>
          <a:ext cx="524938" cy="524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F2F30-6620-4ADB-9209-156C36426F7E}" type="datetimeFigureOut">
              <a:rPr lang="en-CA" smtClean="0"/>
              <a:t>2025-08-06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8485F-1944-4D8F-9145-7D3073E218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09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Thank you for the introduction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Thanks for having me here today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Joint work with my supervisor, professor </a:t>
            </a:r>
            <a:r>
              <a:rPr lang="en-US" dirty="0" err="1"/>
              <a:t>emil</a:t>
            </a:r>
            <a:r>
              <a:rPr lang="en-US" dirty="0"/>
              <a:t> </a:t>
            </a:r>
            <a:r>
              <a:rPr lang="en-US" dirty="0" err="1"/>
              <a:t>sekerinski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Talking about abstract data type operations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Two Questions: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How are abstract data types used (in formal specification)?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How can we make their use more efficient for execution in programming languages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Intersection between formal specification languages and programming languages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Focus on collection types like sets, sequences, and relations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Overview:</a:t>
            </a:r>
          </a:p>
          <a:p>
            <a:endParaRPr lang="en-US" dirty="0"/>
          </a:p>
          <a:p>
            <a:r>
              <a:rPr lang="en-US" dirty="0"/>
              <a:t>Abstract Data Types</a:t>
            </a:r>
          </a:p>
          <a:p>
            <a:r>
              <a:rPr lang="en-CA" dirty="0"/>
              <a:t>Motivating Examples</a:t>
            </a:r>
          </a:p>
          <a:p>
            <a:r>
              <a:rPr lang="en-CA" dirty="0"/>
              <a:t>Goals</a:t>
            </a:r>
          </a:p>
          <a:p>
            <a:r>
              <a:rPr lang="en-CA" dirty="0"/>
              <a:t>Related Work</a:t>
            </a:r>
          </a:p>
          <a:p>
            <a:r>
              <a:rPr lang="en-CA" dirty="0"/>
              <a:t>A Term Rewriting Optimizing Compiler</a:t>
            </a:r>
          </a:p>
          <a:p>
            <a:r>
              <a:rPr lang="en-CA" dirty="0"/>
              <a:t>Example Implementations with TRS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Future Work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8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7A82A-7345-F8EC-C9DF-5D3A3AED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F5B0B-2B0F-7C5C-316B-C02C78A13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F6DC5-D31E-5BAA-E174-B7469D29F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Basic set operators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Current WIP includes additional relation operators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Intuition: All set-like variables and literals are decomposed into set comprehensions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Collapse number of nested comprehensions where possible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this phase, all set-like terms are in comprehension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set operators have been lowered into Boolean predicate equivalents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 present this rewrite system, we will be applying each phase of rules in the example at the bottom right-hand corner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the previously seen visitor info system, where a workshop’s organizers wish to calculate the number of meals to prepare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Applying the rules: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Break down image, inverse, composition, and cardinality operators into a sum quantification with two bound variables and a large AND predicate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F7FCE-2D9B-5D8B-BF57-6D47E4483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45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03719-77E9-060F-6614-B1911ECD5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9F5626-A6A9-BAF5-F3AE-FBAA429F8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BFF0C-356E-7F56-E9BA-9452E583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Beginning of predicate optimization (all matches of this phase occur inside a predicate)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Put predicates of comprehensions in disjunctive normal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DNF may cause an exponential growth in terms, but in the examples we are targeting this is not a real problem and simplifies the lowering process immensely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Afterwards, predicates are closer to a top-level OR, single-nested AND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the example contains no OR operations or negations, the statement is unchanged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98153-A9F2-44A4-C4E7-FA228BD78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57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D001-44AC-1181-5068-93487159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A4B15-08FF-8A84-0880-7BAFEBFC1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EB9BC-FE9A-616F-5249-77BE17578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Intuition: Restructuring quantifications to better suit code generation (ex. Some comprehensions require nested loops to generate all elements).</a:t>
            </a:r>
            <a:endParaRPr lang="en-CA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Double bound variables in quantifiers implies nested for loops, we isolate those here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Afterwards, predicates are guaranteed to have singly-bound quantifiers</a:t>
            </a: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/>
              <a:t>&lt;click&gt;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/>
              <a:t>Each sum quantifier is now separated into nested quantifications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/>
              <a:t>In this case, we chose location to remain on the outside, although choosing attends would be just as 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FB3FD-FB6B-BFBF-AF79-134169C46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147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36DA8-2A91-1457-E4C2-8531CC70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EA602-7712-68C3-4784-CC15C23A5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1F11B-DB62-CC84-F749-7771C33F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know that these quantifiers must eventually be lowered into for loops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But we must choose the correct </a:t>
            </a:r>
            <a:r>
              <a:rPr lang="en-US" err="1"/>
              <a:t>iterable</a:t>
            </a:r>
            <a:r>
              <a:rPr lang="en-US"/>
              <a:t> (of form x in set)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For now any </a:t>
            </a:r>
            <a:r>
              <a:rPr lang="en-US" err="1"/>
              <a:t>iterable</a:t>
            </a:r>
            <a:r>
              <a:rPr lang="en-US"/>
              <a:t> is sufficient, although further work is planned in static analysis to choose the shortest possible </a:t>
            </a:r>
            <a:r>
              <a:rPr lang="en-US" err="1"/>
              <a:t>iterable</a:t>
            </a: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Adding the condition that generators have been identified for each or-clause in the DNF predicates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&lt;click&gt;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The generators and bound generator variable is now bold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4C9AB-D46D-1700-A9C5-27A7C5418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76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60EE-E36D-42FA-139D-83EF42FD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2DBB0-D104-F48D-0480-6A6C59DF2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6D522-9E5B-AD6F-53A8-8516CEC1A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Start code generation,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Quantifiers are lowered into loops (nested if need-be)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splitting OR-clause predicates into sequential loop additions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Think of how unions are actually executed, still need that sequential pass through every relevant set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Addition of negation of previously added elements guarantees that there is no double counting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/>
              <a:t>Especially useful for non-idempotent quantifiers (sum, product)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At this point in time, no quantifiers are left in the AST </a:t>
            </a:r>
            <a:endParaRPr lang="en-CA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/>
              <a:t>They have all been lowered to loops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/>
              <a:t>All loops have a single, assigned generator/</a:t>
            </a:r>
            <a:r>
              <a:rPr lang="en-CA" err="1"/>
              <a:t>iterable</a:t>
            </a:r>
            <a:endParaRPr lang="en-CA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/>
              <a:t>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/>
              <a:t>&lt;click&gt;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/>
              <a:t>Quantification is now in the Loop intermediate representation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A7DDA-3E7C-3016-A9E1-B58E3341E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80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2945-EB5C-9650-96A5-BBE8063E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5CE0C-F8C7-34B0-4BCF-5906BF9EF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2C585-1C7E-B72C-0971-0A70C17A9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Extra phase to eliminate undefined variables (with implicit there-exists quantifiers)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Intended to deal with operators whose set builder notation introduces implicitly predicate-bound variables (relational composition)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This phase is late in the optimization pipeline since we also need to apply the equality substitutions to the expression of a loop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Prevents clashing with other “generators”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In addition to all other post-conditions, all variables should be defined at this point, whether through element generation (as we will see in a second) or through an assignment outside the scope of a particular match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No change to example since all predicates of the form x = expression have bound LHS variables (r is bound by the location generator, p and p’ are also bound by generators)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A092-3E81-5D21-DD91-8F63CEE86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624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1A14-0BC4-C6BC-9483-21039E13D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68BC9-1725-4AEE-EEF6-5B378244A0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A306C-5AD9-8C21-6DE9-1C4081775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Final step in code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Lower our loop construct to a concrete for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Add condition checks for predicates that either need to be in or out of the loop scope</a:t>
            </a:r>
            <a:endParaRPr lang="en-CA"/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Code is executable in an imperative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Generators become for loops, all other predicates become if statements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/>
              <a:t>We have a perfectly functional program with NO Intermediate sets!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/>
              <a:t>This can still be made more efficient…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A3E41-9896-EADF-AE42-D8F33695E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026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B1DB-D31F-0610-8924-54E9D5721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0B1D9-A76F-8F2F-15D8-B99533743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59C3A-6B78-A38B-3AC9-3477DE85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Backtrack to the original equation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 does not need to be iterated by this sum, since it is already restricted by an external value (the input room)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 and p’ are also equalities,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location is a one-to-one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we can: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Eliminate them from the predicate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then lower this to much more time efficient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transformation from set theory notation to code is only possible through manipulation of set-theory theorems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Basic requirements of these rules: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Objects and semantics must match that of set theory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 side effects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Use sets, rather than lambda calculus functions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may need to provide the compiler with information on different kinds of relations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In this visitor information system, we could only shorten location because we knew it was a function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In this case, one-to-one and total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E3544-3812-D42F-0E93-70682C68A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2737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8FF9-E4D2-A411-0F06-72BC54299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D07EF-0730-A97A-28FC-54E509551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23A73-0906-0745-E243-69806024D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Circling back to the warehouse inventory, let’s take another look at the restocking price sum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This composition can be rewritten in a similar way to the visitor information system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Translating this to code, we eagerly check that all conditions are met before continuing to the summation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0BF18-8652-4E30-1F7B-1225C54F8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64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52FB2-28A9-E40A-2CDB-A20CFD6C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F8E36-2BFC-3CA9-335A-11278FD7A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D86F0-E523-750E-126C-20EC3F699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Back to </a:t>
            </a:r>
            <a:r>
              <a:rPr lang="en-CA" dirty="0" err="1"/>
              <a:t>conways</a:t>
            </a:r>
            <a:r>
              <a:rPr lang="en-CA" dirty="0"/>
              <a:t> game of 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Remember rules: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Living cell must have 2 or 3 neighbours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Dead cells with 3 living </a:t>
            </a:r>
            <a:r>
              <a:rPr lang="en-CA" dirty="0" err="1"/>
              <a:t>neigbours</a:t>
            </a:r>
            <a:r>
              <a:rPr lang="en-CA" dirty="0"/>
              <a:t> are revived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First convert into a more usable form,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then lower as usual,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Note that we do not construct the </a:t>
            </a:r>
            <a:r>
              <a:rPr lang="en-CA" dirty="0" err="1"/>
              <a:t>neigbour</a:t>
            </a:r>
            <a:r>
              <a:rPr lang="en-CA" dirty="0"/>
              <a:t> set for every cell all at once (that would take up too much space, instead calculate it on-the-fly)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Although not the most efficient implementation, this method is better than a naïve implementation with two sequential double-nested for loops (for the union operation)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No elements are removed, memory is still efficient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Future work would involve translation down to </a:t>
            </a:r>
            <a:r>
              <a:rPr lang="en-CA" dirty="0" err="1"/>
              <a:t>bitsets</a:t>
            </a:r>
            <a:r>
              <a:rPr lang="en-CA" dirty="0"/>
              <a:t>, with vectorized SIMD instructions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Locality and data parallelism are innate properties of this problem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TODO look at https://</a:t>
            </a:r>
            <a:r>
              <a:rPr lang="en-CA" dirty="0" err="1"/>
              <a:t>www.sciencedirect.com</a:t>
            </a:r>
            <a:r>
              <a:rPr lang="en-CA" dirty="0"/>
              <a:t>/science/article/</a:t>
            </a:r>
            <a:r>
              <a:rPr lang="en-CA" dirty="0" err="1"/>
              <a:t>pii</a:t>
            </a:r>
            <a:r>
              <a:rPr lang="en-CA" dirty="0"/>
              <a:t>/S187775031300094X?casa_token=o4zz1rJfHGkAAAAA:YHtwXXENah7hi1d228A8eO37rTPhK2NLtliqPgc4OCNzYYLS4U2aePC6gH4LA-fU8BV1xyhP8g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E43D-5E3A-35B9-1D0C-C1356F5D5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15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kinds of abstract data types are we optimizing?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Specification languages focus on generic collection types: sets and relations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Conventional operations like union, intersection, cardinality are extremely common when interacting with these abstract types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Both in formal methods and in programming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Notation of some operations here follows Event-B (Pair, Overriding, Domain restriction), but are consistent with general discrete math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To give you a better idea of how we use these operators in system specification, lets look at a few examples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903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Intermediate sets never grow larger than </a:t>
            </a:r>
            <a:r>
              <a:rPr lang="en-US" i="1"/>
              <a:t>max(starting sets, resulting set)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Unions, Relation Overriding, and Cartesian Products are limited in growth by DNF predicates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other operators only decrease the size of a resulting 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Applied as conditions of membership at set construction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What about running time?…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9973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is the expected worse-case running time for each of these select operators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Note the running time of comprehension – big O of R*Q</a:t>
            </a: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694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3CD7-8411-3F79-7826-7E2F60A6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1E743-FB6B-535D-B648-1480A283C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D73FC-1E97-35DD-33A0-E75E5C33D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both the Visitor Information and Warehouse Inventory system, intermediate constructions of relation composition could consume O(n^2) running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However, knowing how the relations will be used enables us to iterate over only one of those relations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Both catalogue and location are functions, thus we know that every element in the domain can only appear once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Querying into these relations only return one value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conways</a:t>
            </a:r>
            <a:r>
              <a:rPr lang="en-US" dirty="0"/>
              <a:t> game of life, a naïve construction of the </a:t>
            </a:r>
            <a:r>
              <a:rPr lang="en-US" dirty="0" err="1"/>
              <a:t>neighbour</a:t>
            </a:r>
            <a:r>
              <a:rPr lang="en-US" dirty="0"/>
              <a:t> relation requires O(n^2) storage and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 if this relation was calculated on-the-fly as if it were a function, as in our optimized code, the running time at best would be twice as slow as ours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Ends up recalculating neigh for every living cell in the second argument of union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732D0-7764-D883-313E-77283B46B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1652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69D9-D3A0-D04C-47CB-614B3B5B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EEBF4-6E20-87B5-463A-746A5DEB8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80B6315A-1AA5-54DF-781D-750C769AC0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We can effectively lower the running time of those previous operators if we spot convenient context that limits the need for full loop iterations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Relation composition may be reduced to linear running time, like we saw with the visitor information example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do we look for?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To optimize running time: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Simplify</a:t>
                </a:r>
                <a:r>
                  <a:rPr lang="en-US" baseline="0" dirty="0"/>
                  <a:t> </a:t>
                </a:r>
                <a:r>
                  <a:rPr lang="en-US" dirty="0"/>
                  <a:t>large groups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 dirty="0"/>
                  <a:t>-predicates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Catch those extra conditions early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To optimize memory usage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Eagerly apply conditions on sequential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 dirty="0"/>
                  <a:t>-clause predicates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These are just the general behaviour of the examples seen using these operators, more refined definitions will follow!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80B6315A-1AA5-54DF-781D-750C769AC0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/>
                  <a:t>We can effectively lower the running time of those previous operators if we spot convenient context that limits the need for full loop iterations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/>
                  <a:t>Relation composition may be reduced to linear running time, like we saw with the visitor information example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/>
                  <a:t>What do we look for?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/>
                  <a:t>&lt;click&gt;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/>
                  <a:t>To optimize running time: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/>
                  <a:t>Simplify</a:t>
                </a:r>
                <a:r>
                  <a:rPr lang="en-US" baseline="0"/>
                  <a:t> </a:t>
                </a:r>
                <a:r>
                  <a:rPr lang="en-US"/>
                  <a:t>large groups of </a:t>
                </a:r>
                <a:r>
                  <a:rPr lang="en-US" b="0" i="0">
                    <a:latin typeface="Cambria Math" panose="02040503050406030204" pitchFamily="18" charset="0"/>
                  </a:rPr>
                  <a:t>∧</a:t>
                </a:r>
                <a:r>
                  <a:rPr lang="en-CA"/>
                  <a:t>-predicates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/>
                  <a:t>Catch those extra conditions early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CA"/>
                  <a:t>&lt;click&gt;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/>
                  <a:t>To optimize memory usage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/>
                  <a:t>Eagerly apply conditions on sequential </a:t>
                </a:r>
                <a:r>
                  <a:rPr lang="en-US" b="0" i="0">
                    <a:latin typeface="Cambria Math" panose="02040503050406030204" pitchFamily="18" charset="0"/>
                  </a:rPr>
                  <a:t>∨</a:t>
                </a:r>
                <a:r>
                  <a:rPr lang="en-CA"/>
                  <a:t>-clause predicates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CA"/>
                  <a:t>These are just the general behaviour of the examples seen using these operators, more refined definitions will follow!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23A8-C5A4-F420-03D1-AFCE59EC6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59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state of compiler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prototype of set based rewrites, working on adding full support for relational operators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Preliminary code generation to rust (to test that our rewrite rules actually compile to an imperative program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Rust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Target LLVM, likely through the MLIR ecosystem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Ensure efficient code generation that covers low-level optimizations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Supported on numerous platforms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Compare against other language implementations of select, both highly optimized for coding and idiomatic for specification writers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Integrate into </a:t>
            </a:r>
            <a:r>
              <a:rPr lang="en-US" dirty="0" err="1"/>
              <a:t>jupyter</a:t>
            </a:r>
            <a:r>
              <a:rPr lang="en-US" dirty="0"/>
              <a:t> for ease of use, LLVM </a:t>
            </a:r>
            <a:r>
              <a:rPr lang="en-US" dirty="0" err="1"/>
              <a:t>interops</a:t>
            </a:r>
            <a:r>
              <a:rPr lang="en-US" dirty="0"/>
              <a:t> with </a:t>
            </a:r>
            <a:r>
              <a:rPr lang="en-US" dirty="0" err="1"/>
              <a:t>webassembly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 of concurrency optimizations in other work by our group, with the end goal being a high level, simple, fast language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89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Let’s say we are an administrator for a conference like CAV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need a system to register attendees and allocate resources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Few rules to follow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Academics can attend several workshops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Every workshop must be held in one room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Vis</a:t>
            </a:r>
            <a:r>
              <a:rPr lang="en-US" dirty="0"/>
              <a:t>itors may attend at most one workshop at a time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Ex. “Mark” attends the “SYNT 2025” workshop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SYNT workshop is in room D346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 if the organizers decide to prepare meals for a specific room?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How many meals would they need?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model this with three sets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Visitor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Room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Workshop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Two relations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Location (a one-to-one functional relation)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Attends (partial function)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82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Track the flow of inventory within a build-it-yourself warehouse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3 Objects: Materials, prices, products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A catalogue that tracks the prices of various furniture materials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Warehouse inventory of materials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Recipe for creating products from some combination of materials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Bags are just relations from the domain of the underlying items to the natural numbers, counting the number of occurrences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Want to know: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Price of restocking the warehouse with a target inventory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Track the flow of inventory within a build-it-yourself warehouse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3 Objects: Materials, prices, products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A catalogue that tracks the prices of various furniture materials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Warehouse inventory of materials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Recipe for creating products from some combination of materials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Bags are just relations from the domain of the underlying items to the natural numbers, counting the number of occurrences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/>
                  <a:t>Want to know: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&lt;click&gt;</a:t>
                </a:r>
                <a:endParaRPr lang="en-CA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/>
                  <a:t>Materials required to build a collection of products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&lt;click&gt;</a:t>
                </a:r>
                <a:endParaRPr lang="en-CA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/>
                  <a:t>Profit from selling a bag of materials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&lt;click&gt;</a:t>
                </a:r>
                <a:endParaRPr lang="en-CA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CA"/>
                  <a:t>Price of restocking the warehouse with a target inventory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en-CA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en-CA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CA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en-CA"/>
              </a:p>
              <a:p>
                <a:pPr marL="0" indent="0" algn="l">
                  <a:buNone/>
                </a:pPr>
                <a:r>
                  <a:rPr lang="en-US" sz="1200" b="0" i="0">
                    <a:latin typeface="Cambria Math" panose="02040503050406030204" pitchFamily="18" charset="0"/>
                  </a:rPr>
                  <a:t>𝑀𝑎𝑡𝑒𝑟𝑖𝑎𝑙</a:t>
                </a:r>
                <a:r>
                  <a:rPr lang="en-CA" sz="1200"/>
                  <a:t>s required given a list of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𝑝</a:t>
                </a:r>
                <a:r>
                  <a:rPr lang="en-US" sz="1200" i="0">
                    <a:latin typeface="Cambria Math" panose="02040503050406030204" pitchFamily="18" charset="0"/>
                  </a:rPr>
                  <a:t>𝑟𝑜𝑑𝑢𝑐𝑡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𝑠</a:t>
                </a:r>
                <a:r>
                  <a:rPr lang="en-CA" sz="1200"/>
                  <a:t>:</a:t>
                </a:r>
                <a:br>
                  <a:rPr lang="en-CA" sz="1200"/>
                </a:br>
                <a:br>
                  <a:rPr lang="en-US" sz="1200" i="1">
                    <a:latin typeface="Cambria Math" panose="02040503050406030204" pitchFamily="18" charset="0"/>
                  </a:rPr>
                </a:br>
                <a:r>
                  <a:rPr lang="en-US" sz="1200" b="0" i="0">
                    <a:latin typeface="Cambria Math" panose="02040503050406030204" pitchFamily="18" charset="0"/>
                  </a:rPr>
                  <a:t>{𝑚,𝑛_𝑚, 𝑛_𝑝⋅(𝑚↦𝑛_𝑚)↦𝑛_𝑝∈</a:t>
                </a:r>
                <a:r>
                  <a:rPr lang="en-US" sz="1200" i="0">
                    <a:latin typeface="Cambria Math" panose="02040503050406030204" pitchFamily="18" charset="0"/>
                  </a:rPr>
                  <a:t>𝑟𝑒𝑐𝑖𝑝𝑒𝑠^(−1)</a:t>
                </a:r>
                <a:r>
                  <a:rPr lang="en-US" sz="1200" b="0" i="0">
                    <a:latin typeface="Cambria Math" panose="02040503050406030204" pitchFamily="18" charset="0"/>
                  </a:rPr>
                  <a:t>∘</a:t>
                </a:r>
                <a:r>
                  <a:rPr lang="en-US" sz="1200" i="0">
                    <a:latin typeface="Cambria Math" panose="02040503050406030204" pitchFamily="18" charset="0"/>
                  </a:rPr>
                  <a:t>𝑝𝑟𝑜𝑑𝑢𝑐𝑡𝑠</a:t>
                </a:r>
                <a:r>
                  <a:rPr lang="en-US" sz="1200" b="0" i="0">
                    <a:latin typeface="Cambria Math" panose="02040503050406030204" pitchFamily="18" charset="0"/>
                  </a:rPr>
                  <a:t>∣𝑚↦〖(𝑛〗_𝑚×𝑛_𝑝)}</a:t>
                </a:r>
                <a:endParaRPr lang="en-US" sz="1200" b="0" i="1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br>
                  <a:rPr lang="en-US" sz="1200">
                    <a:solidFill>
                      <a:schemeClr val="tx1"/>
                    </a:solidFill>
                  </a:rPr>
                </a:br>
                <a:r>
                  <a:rPr lang="en-US" sz="1200">
                    <a:solidFill>
                      <a:schemeClr val="tx1"/>
                    </a:solidFill>
                  </a:rPr>
                  <a:t>Profit of selling a bag of </a:t>
                </a:r>
                <a:r>
                  <a:rPr 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𝑚𝑎𝑡𝑒𝑟𝑖𝑎𝑙𝑠</a:t>
                </a:r>
                <a:r>
                  <a:rPr lang="en-US" sz="1200">
                    <a:solidFill>
                      <a:schemeClr val="tx1"/>
                    </a:solidFill>
                  </a:rPr>
                  <a:t>:</a:t>
                </a:r>
                <a:br>
                  <a:rPr lang="en-US" sz="1200">
                    <a:solidFill>
                      <a:schemeClr val="tx1"/>
                    </a:solidFill>
                  </a:rPr>
                </a:br>
                <a:br>
                  <a:rPr lang="en-US" sz="1200">
                    <a:solidFill>
                      <a:schemeClr val="tx1"/>
                    </a:solidFill>
                  </a:rPr>
                </a:br>
                <a:r>
                  <a:rPr 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∑𝑝↦𝑛_𝑚⋅𝑝↦𝑛_𝑚∈</a:t>
                </a:r>
                <a:r>
                  <a:rPr lang="en-US" sz="1200" i="0">
                    <a:latin typeface="Cambria Math" panose="02040503050406030204" pitchFamily="18" charset="0"/>
                  </a:rPr>
                  <a:t>𝑐𝑎𝑡𝑎𝑙𝑜𝑔𝑢𝑒^(−1)</a:t>
                </a:r>
                <a:r>
                  <a:rPr lang="en-US" sz="1200" b="0" i="0">
                    <a:latin typeface="Cambria Math" panose="02040503050406030204" pitchFamily="18" charset="0"/>
                  </a:rPr>
                  <a:t>∘</a:t>
                </a:r>
                <a:r>
                  <a:rPr 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𝑚𝑎𝑡𝑒𝑟𝑖𝑎𝑙𝑠∣𝑝×𝑛_𝑚</a:t>
                </a:r>
                <a:endParaRPr lang="en-CA"/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CA"/>
              </a:p>
              <a:p>
                <a:endParaRPr lang="en-CA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59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Simple cellular automaton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Next state of the simulation depends only on the previous position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Rules: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/>
                  <a:t>Cells are either dead or alive</a:t>
                </a:r>
                <a:endParaRPr lang="en-US" dirty="0"/>
              </a:p>
              <a:p>
                <a:pPr marL="628650" lvl="1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Living cells with 2 or 3 </a:t>
                </a:r>
                <a:r>
                  <a:rPr lang="en-US" dirty="0" err="1"/>
                  <a:t>neighbours</a:t>
                </a:r>
                <a:r>
                  <a:rPr lang="en-US" dirty="0"/>
                  <a:t> remain living, otherwise they die</a:t>
                </a:r>
              </a:p>
              <a:p>
                <a:pPr marL="628650" lvl="1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Dead cells with exactly 3 living </a:t>
                </a:r>
                <a:r>
                  <a:rPr lang="en-US" dirty="0" err="1"/>
                  <a:t>neighbours</a:t>
                </a:r>
                <a:r>
                  <a:rPr lang="en-US" dirty="0"/>
                  <a:t> are revived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>
                  <a:lnSpc>
                    <a:spcPct val="100000"/>
                  </a:lnSpc>
                </a:pPr>
                <a:r>
                  <a:rPr lang="en-US" sz="1500" dirty="0"/>
                  <a:t>Programmer thought process: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 dirty="0"/>
                  <a:t>Create grid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 dirty="0"/>
                  <a:t>Mark living/dead “cells”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 dirty="0"/>
                  <a:t>Update markings each turn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500" dirty="0"/>
                  <a:t>Specification modelling process: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 dirty="0"/>
                  <a:t>Create a set of tuples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 dirty="0"/>
                  <a:t>Track living cells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 dirty="0"/>
                  <a:t>Update set each turn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1500" dirty="0"/>
              </a:p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sz="1500" dirty="0"/>
                  <a:t>Main difference: specification only cares about living cells (and the boundary)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CA" i="0" dirty="0">
                  <a:latin typeface="+mn-lt"/>
                </a:endParaRP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𝑛𝑒𝑖𝑔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0" dirty="0"/>
                  <a:t>is</a:t>
                </a:r>
                <a:r>
                  <a:rPr lang="en-US" i="0" baseline="0" dirty="0"/>
                  <a:t> a relation</a:t>
                </a:r>
                <a:r>
                  <a:rPr lang="en-US" i="1" dirty="0"/>
                  <a:t> </a:t>
                </a:r>
                <a:r>
                  <a:rPr lang="en-US" dirty="0"/>
                  <a:t>representing</a:t>
                </a:r>
                <a:r>
                  <a:rPr lang="en-US" baseline="0" dirty="0"/>
                  <a:t> all pairs of </a:t>
                </a:r>
                <a:r>
                  <a:rPr lang="en-US" baseline="0" dirty="0" err="1"/>
                  <a:t>neighbours</a:t>
                </a:r>
                <a:r>
                  <a:rPr lang="en-US" baseline="0" dirty="0"/>
                  <a:t> in</a:t>
                </a:r>
                <a:r>
                  <a:rPr lang="en-US" dirty="0"/>
                  <a:t> all cells, whether living or dead</a:t>
                </a:r>
              </a:p>
              <a:p>
                <a:pPr marL="628650" lvl="1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Contains a mapping from a cell to the 8 adjacent cells,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On next iteration:</a:t>
                </a:r>
                <a:endParaRPr lang="en-US" sz="1200" dirty="0"/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/>
                  <a:t>Specification uses multiple calls to </a:t>
                </a:r>
                <a14:m>
                  <m:oMath xmlns:m="http://schemas.openxmlformats.org/officeDocument/2006/math">
                    <m:r>
                      <a:rPr lang="en-CA" sz="1200" i="1">
                        <a:latin typeface="Cambria Math" panose="02040503050406030204" pitchFamily="18" charset="0"/>
                      </a:rPr>
                      <m:t>𝑛𝑒𝑖𝑔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i="1" dirty="0"/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Straightforward implementation of this specification can be very inefficient!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Global </a:t>
                </a:r>
                <a:r>
                  <a:rPr lang="en-US" dirty="0" err="1"/>
                  <a:t>neighbour</a:t>
                </a:r>
                <a:r>
                  <a:rPr lang="en-US" dirty="0"/>
                  <a:t> set takes up a very large amount of space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Repeated calculations over the same element (Living vs neigh[Living])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Simple automaton of living and dead cells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Next state of cells depends only on the previous position</a:t>
                </a:r>
                <a:endParaRPr lang="en-US" sz="1500"/>
              </a:p>
              <a:p>
                <a:pPr>
                  <a:lnSpc>
                    <a:spcPct val="100000"/>
                  </a:lnSpc>
                </a:pPr>
                <a:r>
                  <a:rPr lang="en-US" sz="1500"/>
                  <a:t>Programmer thought process: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/>
                  <a:t>Create grid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/>
                  <a:t>Mark living/dead “cells”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/>
                  <a:t>Update markings each turn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500"/>
                  <a:t>Specification modelling process: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/>
                  <a:t>Create a set of tuples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/>
                  <a:t>Track living cells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500"/>
                  <a:t>Update set each turn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1500"/>
              </a:p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sz="1500"/>
                  <a:t>Main difference: specification only cares about living cells (and the boundary)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&lt;click&gt;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Rules:</a:t>
                </a:r>
              </a:p>
              <a:p>
                <a:pPr marL="628650" lvl="1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Living cells with 2 or 3 </a:t>
                </a:r>
                <a:r>
                  <a:rPr lang="en-US" err="1"/>
                  <a:t>neighbours</a:t>
                </a:r>
                <a:r>
                  <a:rPr lang="en-US"/>
                  <a:t> remain living, otherwise they die</a:t>
                </a:r>
              </a:p>
              <a:p>
                <a:pPr marL="628650" lvl="1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Dead cells with exactly 3 living </a:t>
                </a:r>
                <a:r>
                  <a:rPr lang="en-US" err="1"/>
                  <a:t>neighbours</a:t>
                </a:r>
                <a:r>
                  <a:rPr lang="en-US"/>
                  <a:t> are revived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CA"/>
                  <a:t>&lt;click&gt;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CA" i="0">
                    <a:latin typeface="Cambria Math" panose="02040503050406030204" pitchFamily="18" charset="0"/>
                  </a:rPr>
                  <a:t>𝑛𝑒𝑖𝑔</a:t>
                </a:r>
                <a:r>
                  <a:rPr lang="en-US" i="0">
                    <a:latin typeface="Cambria Math" panose="02040503050406030204" pitchFamily="18" charset="0"/>
                  </a:rPr>
                  <a:t>ℎ</a:t>
                </a:r>
                <a:r>
                  <a:rPr lang="en-US" i="1"/>
                  <a:t> </a:t>
                </a:r>
                <a:r>
                  <a:rPr lang="en-US" i="0"/>
                  <a:t>is</a:t>
                </a:r>
                <a:r>
                  <a:rPr lang="en-US" i="0" baseline="0"/>
                  <a:t> a relation</a:t>
                </a:r>
                <a:r>
                  <a:rPr lang="en-US" i="1"/>
                  <a:t> </a:t>
                </a:r>
                <a:r>
                  <a:rPr lang="en-US"/>
                  <a:t>representing</a:t>
                </a:r>
                <a:r>
                  <a:rPr lang="en-US" baseline="0"/>
                  <a:t> all pairs of </a:t>
                </a:r>
                <a:r>
                  <a:rPr lang="en-US" baseline="0" err="1"/>
                  <a:t>neighbours</a:t>
                </a:r>
                <a:r>
                  <a:rPr lang="en-US" baseline="0"/>
                  <a:t> in</a:t>
                </a:r>
                <a:r>
                  <a:rPr lang="en-US"/>
                  <a:t> all cells, whether living or dead</a:t>
                </a:r>
              </a:p>
              <a:p>
                <a:pPr marL="628650" lvl="1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Contains a mapping from a cell to the “square” surrounding that cell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&lt;click&gt;</a:t>
                </a:r>
              </a:p>
              <a:p>
                <a:pPr marL="1714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/>
                  <a:t>On next iteration:</a:t>
                </a:r>
                <a:endParaRPr lang="en-US" sz="1200"/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/>
                  <a:t>Specification uses multiple calls to </a:t>
                </a:r>
                <a:r>
                  <a:rPr lang="en-CA" sz="1200" i="0">
                    <a:latin typeface="Cambria Math" panose="02040503050406030204" pitchFamily="18" charset="0"/>
                  </a:rPr>
                  <a:t>𝑛𝑒𝑖𝑔</a:t>
                </a:r>
                <a:r>
                  <a:rPr lang="en-US" sz="1200" b="0" i="0">
                    <a:latin typeface="Cambria Math" panose="02040503050406030204" pitchFamily="18" charset="0"/>
                  </a:rPr>
                  <a:t>ℎ</a:t>
                </a:r>
                <a:r>
                  <a:rPr lang="en-US" sz="1200" i="1"/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Straightforward implementation of this specification can be very inefficient!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/>
                  <a:t>Repeated calculations over the same element (Living vs neigh[Living])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311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FDFD2-CD04-13FD-2277-7BD05C34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958AD-E2C7-770F-AABC-26902D788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DC67C-9666-5549-2338-BF62553F9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table shows out-of-the-box support for set and relation types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Virtually every language offers the most common set operations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Most relation operations can be implemented through basic set operations, but we are looking for dedicated support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Ex. A set of tuples doesn’t really work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Inefficient membership operations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Programming languages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Sets: </a:t>
            </a:r>
            <a:r>
              <a:rPr lang="en-US" dirty="0" err="1"/>
              <a:t>hashsets</a:t>
            </a:r>
            <a:r>
              <a:rPr lang="en-US" dirty="0"/>
              <a:t> or tree-based 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Relations: one-way </a:t>
            </a:r>
            <a:r>
              <a:rPr lang="en-US" dirty="0" err="1"/>
              <a:t>hashmaps</a:t>
            </a: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Misnomer: Can only represent functional relationships (many-to-one), since duplicate </a:t>
            </a:r>
            <a:r>
              <a:rPr lang="en-US" dirty="0" err="1"/>
              <a:t>hashmap</a:t>
            </a:r>
            <a:r>
              <a:rPr lang="en-US" dirty="0"/>
              <a:t> keys with different values are not supported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Multiplicity of these relations cannot be stated within the type system (e.g. restricting the domain/range, determining injectivity or </a:t>
            </a:r>
            <a:r>
              <a:rPr lang="en-US" dirty="0" err="1"/>
              <a:t>surjectivity</a:t>
            </a:r>
            <a:r>
              <a:rPr lang="en-US" dirty="0"/>
              <a:t>, partiality)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 level languages are focused on performance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 doesn’t really provide the programmer with any support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External libraries pick up the slack, but most C code uses concrete types (arrays, structs)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High level languages (like python) come close to offering the desired set and relation operations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Although programming languages offer set operations, they are naively implemented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programming language datatypes are focused on execution, close to hardware, and aren’t very suitable for modelling/proving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Modelling languages: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Modelling languages struggle with efficient execution support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ProB</a:t>
            </a:r>
            <a:r>
              <a:rPr lang="en-US" dirty="0"/>
              <a:t> does work for Event-B, but does not make use of set theory for optimizations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 subset of UML can execute, but requires the help of lower-level constructs and struggles with purely theoretical relations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SetL</a:t>
            </a:r>
            <a:r>
              <a:rPr lang="en-US" dirty="0"/>
              <a:t> uses value-based semantics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Results in a lot of copying – slow in practice, resulting in poor overall execution efficiency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Event-B or Alloy are good candidates for a language that optimizes set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73378-948B-C35F-16CB-89BEA81A0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86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want: Expressiveness of modelling languages and efficiency of programming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we looking for in a model simulation language?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Syntax close to discrete mathematics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Event-B, Alloy, </a:t>
            </a:r>
            <a:r>
              <a:rPr lang="en-US" dirty="0" err="1"/>
              <a:t>SetL</a:t>
            </a: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Formal methods experts can prove programs correct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Simple, small, and usable language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Model concepts on set-theory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Python-like approachability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Highly performant execution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Ideally approach C or Rust levels of optimization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MLIR, LLVM are already excellent at low-level optimizations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Allows us to focus on high level set optimizations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To do this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use the knowledge of set-theory to optimize expressions at a high level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Rewrite the Abstract Syntax Tree (AST) of a parsed language using set theory rules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Each rewrite rule can be proven 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Optimize expressions one AST node at a time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697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most popular and well-supported languages for abstract data types (sets, lists, dictionaries)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Look at example expression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V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 evaluates this to naïvely constructed loops of set operations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Note that the length (or cardinality) of the result set after step 3 may not depend on either S or 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Especially not the sum of S and T’s lengths, as in step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also need to remove elements that have already been added to the return set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what can we do?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 pure set-theory world, we can rearrange the initial expression to something like: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&lt;click&gt;, distributing the V and eagerly restricting the size of 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Although the expression is longer, the translation is more time and memory efficient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Now, the result set never grows larger than 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add function also does not need to implicitly check for membership inside of ret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add the if statement “x not in S” to explicitly and eagerly check membership validity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Might unlock more optimizations later in the compilation pipeline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Limitations that prevent Python from optimizing set-oriented expressions: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Procedure side effects (e.g. printing elements in a list via a comprehension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Short circuiting </a:t>
            </a:r>
            <a:r>
              <a:rPr lang="en-US" dirty="0" err="1"/>
              <a:t>behaviour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Results in larger-than-necessary intermediate set constructions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833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 or Event-B, through the </a:t>
            </a:r>
            <a:r>
              <a:rPr lang="en-US" dirty="0" err="1"/>
              <a:t>ProB</a:t>
            </a:r>
            <a:r>
              <a:rPr lang="en-US" dirty="0"/>
              <a:t> tool, can be used for animating specifications [</a:t>
            </a:r>
            <a:r>
              <a:rPr lang="en-US" dirty="0" err="1"/>
              <a:t>Leuschel</a:t>
            </a:r>
            <a:r>
              <a:rPr lang="en-US" dirty="0"/>
              <a:t> 22]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 is designed as a specification language for use with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Formal methods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Provable, Safety critical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Syntax close to discrete math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Slow execution speed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ProB</a:t>
            </a:r>
            <a:r>
              <a:rPr lang="en-US" dirty="0"/>
              <a:t> is a model checker first and foremost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Used for debugging, teaching,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intended for deployment, but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In the 2022 LPOP workshop, </a:t>
            </a:r>
            <a:r>
              <a:rPr lang="en-US" dirty="0" err="1"/>
              <a:t>Leuschel</a:t>
            </a:r>
            <a:r>
              <a:rPr lang="en-US" dirty="0"/>
              <a:t> talked about increasing efficiency as an execution language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GHC uses rewrite rules to optimize Haskell functions [Jones, Tolmach, Hoare 01]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These rules could be used to express the </a:t>
            </a:r>
            <a:r>
              <a:rPr lang="en-US" dirty="0" err="1"/>
              <a:t>flavour</a:t>
            </a:r>
            <a:r>
              <a:rPr lang="en-US" dirty="0"/>
              <a:t> of set optimizations we are currently exploring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extension of syntax for use with sets may be difficult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Less control over the entire compilation process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Functional style tends to focus on handling algebraic data types (</a:t>
            </a: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Linkedlist</a:t>
            </a:r>
            <a:r>
              <a:rPr lang="en-US" dirty="0"/>
              <a:t> </a:t>
            </a:r>
            <a:r>
              <a:rPr lang="en-US" dirty="0" err="1"/>
              <a:t>flavour</a:t>
            </a:r>
            <a:r>
              <a:rPr lang="en-US" dirty="0"/>
              <a:t> of sequences)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implement these optimizations, languages have made use of rewriting rules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Allows optimizations to be proved in bite sized steps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these languages are focused on satisfiability, model checking, and proving rather than execution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Never in a setting intended for use as a programming language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Execution secondary to constraint solving, for example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SETL uses automatic data type lowering for sets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Bitsets</a:t>
            </a:r>
            <a:r>
              <a:rPr lang="en-US" dirty="0"/>
              <a:t> for sets with a small range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Can optimize sparsely populated data structures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only focuses on efficient representation of data and copying reduction, rather than reducing the operations themselves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Hashing (fast lookup, addition, membership) vs tree sets (log n for most ops, but keeps implicit ordering, ex. When working with integers)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done preliminary exploration of roaring </a:t>
            </a:r>
            <a:r>
              <a:rPr lang="en-US" dirty="0" err="1"/>
              <a:t>bitsets</a:t>
            </a:r>
            <a:r>
              <a:rPr lang="en-US" dirty="0"/>
              <a:t> to better accommodate larger domains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US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 err="1"/>
              <a:t>SetLog</a:t>
            </a:r>
            <a:r>
              <a:rPr lang="en-CA" dirty="0"/>
              <a:t>, constraint/satisfiability solver language that uses rewrite rules: https://</a:t>
            </a:r>
            <a:r>
              <a:rPr lang="en-CA" dirty="0" err="1"/>
              <a:t>www.clpset.unipr.it</a:t>
            </a:r>
            <a:r>
              <a:rPr lang="en-CA" dirty="0"/>
              <a:t>/</a:t>
            </a:r>
            <a:r>
              <a:rPr lang="en-CA" dirty="0" err="1"/>
              <a:t>setlog.Home.html</a:t>
            </a:r>
            <a:r>
              <a:rPr lang="en-CA" dirty="0"/>
              <a:t>, found in LPOP proceedings 2022 https://</a:t>
            </a:r>
            <a:r>
              <a:rPr lang="en-CA" dirty="0" err="1"/>
              <a:t>drive.google.com</a:t>
            </a:r>
            <a:r>
              <a:rPr lang="en-CA" dirty="0"/>
              <a:t>/file/d/1pS0sKhrG9HuM82JMsm5giadagjmTfNQ0/edit</a:t>
            </a:r>
          </a:p>
          <a:p>
            <a:r>
              <a:rPr lang="en-CA" dirty="0"/>
              <a:t>Intended for proofs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8485F-1944-4D8F-9145-7D3073E2184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03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SB 1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2911" y="275273"/>
            <a:ext cx="11666179" cy="53359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823" y="1122364"/>
            <a:ext cx="3292097" cy="2361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Click to add featured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823" y="3602038"/>
            <a:ext cx="329209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1B955F68-78D7-2C8B-AAAE-DF04302E4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6188" y="5886854"/>
            <a:ext cx="4722902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ABB105B0-3FF1-653F-94A8-24429ACC38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187" y="6133039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4" name="Picture 3" descr="A black and yellow logo&#10;&#10;AI-generated content may be incorrect.">
            <a:extLst>
              <a:ext uri="{FF2B5EF4-FFF2-40B4-BE49-F238E27FC236}">
                <a16:creationId xmlns:a16="http://schemas.microsoft.com/office/drawing/2014/main" id="{6713F815-137D-9C87-E79D-BD333516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5" y="5803177"/>
            <a:ext cx="2885270" cy="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313829" y="1550505"/>
            <a:ext cx="5615260" cy="411877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97E823B-FD32-F930-F248-373602BB5BF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8A8722A-CAB9-B566-DAE3-FD1448E30F2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462439-9E20-E5A0-3BD1-0D2C6EF6A62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8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4326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9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5831983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5831983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609552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524" y="0"/>
            <a:ext cx="6096476" cy="56692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18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3 - 2 Column Text w/ Full Blee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5831983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5831983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609552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524" y="0"/>
            <a:ext cx="6096476" cy="619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4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3541" y="1226880"/>
            <a:ext cx="11667071" cy="22010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541" y="3760560"/>
            <a:ext cx="5614278" cy="190728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4326" y="3760560"/>
            <a:ext cx="5614278" cy="190728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1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0988" y="3714445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988" y="4047214"/>
            <a:ext cx="3220033" cy="95415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defRPr sz="180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6940" y="3714445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6940" y="4047214"/>
            <a:ext cx="3220033" cy="95415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defRPr sz="180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9167" y="3714445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9167" y="4047214"/>
            <a:ext cx="3220033" cy="95415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defRPr sz="180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79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48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0" y="274320"/>
            <a:ext cx="4322498" cy="8834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0" y="1311120"/>
            <a:ext cx="4322498" cy="5659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" y="1954697"/>
            <a:ext cx="5142739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0" y="2121120"/>
            <a:ext cx="4322498" cy="354888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2739" y="0"/>
            <a:ext cx="7049261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66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10519" cy="56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1612" y="274320"/>
            <a:ext cx="4322498" cy="8834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31612" y="1311120"/>
            <a:ext cx="4322498" cy="5659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1612" y="2121120"/>
            <a:ext cx="4322498" cy="322272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49261" y="1954697"/>
            <a:ext cx="514273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68072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39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12192000" cy="56692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167" y="2140559"/>
            <a:ext cx="3121444" cy="121176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167" y="3479760"/>
            <a:ext cx="3121444" cy="8834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BD10D-A41E-ECD0-8415-A9A045A1523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15994-B722-AAE7-CEC1-04186A0214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FABC5-101A-E8C6-9292-490351A777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3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SB 1b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2911" y="275273"/>
            <a:ext cx="11666179" cy="53359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823" y="1122364"/>
            <a:ext cx="3292097" cy="2361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Click to add featured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823" y="3602038"/>
            <a:ext cx="329209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E7F26DBD-FB78-A9C3-1A5C-94E46501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6188" y="5886854"/>
            <a:ext cx="4722902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6804333C-0718-0155-D090-5F8BE2D52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187" y="6133039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" descr="A black and yellow logo&#10;&#10;AI-generated content may be incorrect.">
            <a:extLst>
              <a:ext uri="{FF2B5EF4-FFF2-40B4-BE49-F238E27FC236}">
                <a16:creationId xmlns:a16="http://schemas.microsoft.com/office/drawing/2014/main" id="{5F5B9D52-942B-E740-5B49-7C6BF38A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5" y="5803177"/>
            <a:ext cx="2885270" cy="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26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/>
        </p:nvSpPr>
        <p:spPr>
          <a:xfrm>
            <a:off x="0" y="0"/>
            <a:ext cx="12210519" cy="57080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167" y="2345047"/>
            <a:ext cx="2183707" cy="24462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67" y="1194525"/>
            <a:ext cx="1609973" cy="84808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409F1-0EBE-9D9A-7E05-53CA1E51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FB2B0-2FB6-66B8-E7A1-2923F992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AFF3AF-F19E-7FBC-9206-9AB191ED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3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>
          <p15:clr>
            <a:srgbClr val="FBAE40"/>
          </p15:clr>
        </p15:guide>
        <p15:guide id="2" pos="639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571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1400825"/>
            <a:ext cx="8003275" cy="2917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815" y="3575644"/>
            <a:ext cx="654101" cy="4438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4220082"/>
            <a:ext cx="8004226" cy="95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7387" y="2086560"/>
            <a:ext cx="3220812" cy="2570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7387" y="2516400"/>
            <a:ext cx="3220812" cy="3218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8080" y="2921075"/>
            <a:ext cx="3220033" cy="3218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80" b="0">
                <a:solidFill>
                  <a:schemeClr val="accent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2548" y="1846313"/>
            <a:ext cx="1954575" cy="1953673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8049" y="1633628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8049" y="1966396"/>
            <a:ext cx="3220033" cy="17135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360"/>
              </a:spcAft>
              <a:buNone/>
              <a:defRPr sz="108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/>
        </p:nvSpPr>
        <p:spPr>
          <a:xfrm>
            <a:off x="7038049" y="3855571"/>
            <a:ext cx="191140" cy="190553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5067" y="3853861"/>
            <a:ext cx="2963015" cy="1922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08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2B2B4-65EF-28C6-388A-9D772C6556F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59652AC-76B4-C00E-1277-639894DE8C3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C27D295-6782-DFA1-D172-2F3BBB3F67E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36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571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1400825"/>
            <a:ext cx="8003275" cy="2917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4220082"/>
            <a:ext cx="8004226" cy="95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7387" y="2244240"/>
            <a:ext cx="3220812" cy="2570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7387" y="2671920"/>
            <a:ext cx="3220812" cy="3218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8080" y="3078000"/>
            <a:ext cx="3220033" cy="3218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80" b="0">
                <a:solidFill>
                  <a:schemeClr val="accent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2548" y="1846313"/>
            <a:ext cx="1954575" cy="1953673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8049" y="1633628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8049" y="1966396"/>
            <a:ext cx="3220033" cy="17135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360"/>
              </a:spcAft>
              <a:buNone/>
              <a:defRPr sz="108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/>
        </p:nvSpPr>
        <p:spPr>
          <a:xfrm>
            <a:off x="7038049" y="3855571"/>
            <a:ext cx="191140" cy="190553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5067" y="3853861"/>
            <a:ext cx="2963015" cy="1922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08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770867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1400825"/>
            <a:ext cx="8003275" cy="2917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4220082"/>
            <a:ext cx="8004226" cy="95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7387" y="2244240"/>
            <a:ext cx="3220812" cy="2570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7387" y="2671920"/>
            <a:ext cx="3220812" cy="3218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8080" y="3078000"/>
            <a:ext cx="3220033" cy="3218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80" b="0">
                <a:solidFill>
                  <a:schemeClr val="accent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2548" y="1846313"/>
            <a:ext cx="1954575" cy="1953673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8049" y="1633628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8049" y="1966396"/>
            <a:ext cx="3220033" cy="17135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360"/>
              </a:spcAft>
              <a:buNone/>
              <a:defRPr sz="108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/>
        </p:nvSpPr>
        <p:spPr>
          <a:xfrm>
            <a:off x="7038049" y="3855571"/>
            <a:ext cx="191140" cy="190553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5067" y="3853861"/>
            <a:ext cx="2963015" cy="1922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08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09862" y="4991843"/>
            <a:ext cx="2971324" cy="9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8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t="15144" r="8891" b="1540"/>
          <a:stretch/>
        </p:blipFill>
        <p:spPr>
          <a:xfrm>
            <a:off x="-1" y="-1"/>
            <a:ext cx="13193234" cy="6188451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48963"/>
            <a:ext cx="3670688" cy="322600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Rectangle highlight</a:t>
            </a:r>
            <a:endParaRPr lang="en-CA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2910" y="3622358"/>
            <a:ext cx="2886527" cy="10277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Subtitle here</a:t>
            </a:r>
            <a:endParaRPr lang="en-CA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11" y="1854926"/>
            <a:ext cx="2886526" cy="1542571"/>
          </a:xfrm>
          <a:prstGeom prst="rect">
            <a:avLst/>
          </a:prstGeom>
        </p:spPr>
        <p:txBody>
          <a:bodyPr anchor="b"/>
          <a:lstStyle>
            <a:lvl1pPr>
              <a:defRPr sz="288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A87D9-0F04-E5C9-7ACB-58F3209A7C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ED2B-C6ED-2290-6664-8E0796CF18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6637-AB43-B720-3C62-83DD3CFF07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3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540" y="264259"/>
            <a:ext cx="11636920" cy="439925"/>
          </a:xfrm>
          <a:prstGeom prst="rect">
            <a:avLst/>
          </a:prstGeom>
        </p:spPr>
        <p:txBody>
          <a:bodyPr/>
          <a:lstStyle>
            <a:lvl1pPr>
              <a:defRPr sz="2640" b="1"/>
            </a:lvl1pPr>
          </a:lstStyle>
          <a:p>
            <a:r>
              <a:rPr lang="en-US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7540" y="760320"/>
            <a:ext cx="11651549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4AB23-BF22-AF48-5575-689E9D49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83E02-29A4-42FD-96E3-D34F96FF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9D239-A78D-CB63-E51A-7C640E47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1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9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355" y="2712599"/>
            <a:ext cx="8582350" cy="38916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355" y="3252960"/>
            <a:ext cx="8582350" cy="168317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 baseline="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 sz="2160" baseline="30000">
                <a:solidFill>
                  <a:schemeClr val="bg1"/>
                </a:solidFill>
              </a:rPr>
              <a:t>Click to edit Master subtitle style</a:t>
            </a: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/>
        </p:nvGrpSpPr>
        <p:grpSpPr>
          <a:xfrm>
            <a:off x="2057884" y="1913543"/>
            <a:ext cx="652704" cy="652652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80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8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761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803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53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SB 2 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56111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823" y="1122364"/>
            <a:ext cx="3292097" cy="2361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Click to add featured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823" y="3602038"/>
            <a:ext cx="329209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944CA011-D750-8874-340B-A0CA91BBD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6188" y="5886854"/>
            <a:ext cx="4722902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564E370C-CEA7-0D23-CA2F-273DC3419A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187" y="6133039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black and yellow logo&#10;&#10;AI-generated content may be incorrect.">
            <a:extLst>
              <a:ext uri="{FF2B5EF4-FFF2-40B4-BE49-F238E27FC236}">
                <a16:creationId xmlns:a16="http://schemas.microsoft.com/office/drawing/2014/main" id="{FC489178-BCD3-EB0F-4F71-F76F5050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5" y="5803177"/>
            <a:ext cx="2885270" cy="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68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313829" y="1550505"/>
            <a:ext cx="5615260" cy="411877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F07AF7-B866-2D43-EF37-CA662E3EE76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B5698E-9599-38C5-2280-B7F45917799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0B3F48-8C2B-B22C-5909-BA6842B379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7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313829" y="1550505"/>
            <a:ext cx="5615260" cy="411877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97E823B-FD32-F930-F248-373602BB5BF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8A8722A-CAB9-B566-DAE3-FD1448E30F2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462439-9E20-E5A0-3BD1-0D2C6EF6A62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03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4326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20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5831983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5831983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609552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524" y="0"/>
            <a:ext cx="6096476" cy="56692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466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3 - 2 Column Text w/ Full Blee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5831983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5831983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609552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524" y="0"/>
            <a:ext cx="6096476" cy="619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829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3541" y="1226880"/>
            <a:ext cx="11667071" cy="22010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541" y="3760560"/>
            <a:ext cx="5614278" cy="190728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4326" y="3760560"/>
            <a:ext cx="5614278" cy="190728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39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0988" y="3714445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988" y="4047214"/>
            <a:ext cx="3220033" cy="95415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defRPr sz="180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6940" y="3714445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6940" y="4047214"/>
            <a:ext cx="3220033" cy="95415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defRPr sz="180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9167" y="3714445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9167" y="4047214"/>
            <a:ext cx="3220033" cy="95415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defRPr sz="180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08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18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0" y="274320"/>
            <a:ext cx="4322498" cy="8834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0" y="1311120"/>
            <a:ext cx="4322498" cy="5659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" y="1954697"/>
            <a:ext cx="5142739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0" y="2121120"/>
            <a:ext cx="4322498" cy="354888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2739" y="0"/>
            <a:ext cx="7049261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910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10519" cy="56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1612" y="274320"/>
            <a:ext cx="4322498" cy="8834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64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31612" y="1311120"/>
            <a:ext cx="4322498" cy="5659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1612" y="2121120"/>
            <a:ext cx="4322498" cy="322272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68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56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44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132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49261" y="1954697"/>
            <a:ext cx="514273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68072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SB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56111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823" y="1122364"/>
            <a:ext cx="3292097" cy="2361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Click to add featured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823" y="3602038"/>
            <a:ext cx="329209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9FF92298-50C5-393F-57A2-03B2A524D2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6188" y="5886854"/>
            <a:ext cx="4722902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A686ACA-186A-59C9-61A7-6F0BEB949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187" y="6133039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black and yellow logo&#10;&#10;AI-generated content may be incorrect.">
            <a:extLst>
              <a:ext uri="{FF2B5EF4-FFF2-40B4-BE49-F238E27FC236}">
                <a16:creationId xmlns:a16="http://schemas.microsoft.com/office/drawing/2014/main" id="{B1645E59-BFC7-570A-6225-3495F7EF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5" y="5803177"/>
            <a:ext cx="2885270" cy="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61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12192000" cy="56692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167" y="2140559"/>
            <a:ext cx="3121444" cy="121176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167" y="3479760"/>
            <a:ext cx="3121444" cy="8834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BD10D-A41E-ECD0-8415-A9A045A1523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15994-B722-AAE7-CEC1-04186A0214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FABC5-101A-E8C6-9292-490351A777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89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/>
        </p:nvSpPr>
        <p:spPr>
          <a:xfrm>
            <a:off x="0" y="0"/>
            <a:ext cx="12210519" cy="57080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167" y="2345047"/>
            <a:ext cx="2183707" cy="24462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67" y="1194525"/>
            <a:ext cx="1609973" cy="84808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409F1-0EBE-9D9A-7E05-53CA1E51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FB2B0-2FB6-66B8-E7A1-2923F992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AFF3AF-F19E-7FBC-9206-9AB191ED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>
          <p15:clr>
            <a:srgbClr val="FBAE40"/>
          </p15:clr>
        </p15:guide>
        <p15:guide id="2" pos="639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571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1400825"/>
            <a:ext cx="8003275" cy="2917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815" y="3575644"/>
            <a:ext cx="654101" cy="4438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4220082"/>
            <a:ext cx="8004226" cy="95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7387" y="2086560"/>
            <a:ext cx="3220812" cy="2570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7387" y="2516400"/>
            <a:ext cx="3220812" cy="3218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8080" y="2921075"/>
            <a:ext cx="3220033" cy="3218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80" b="0">
                <a:solidFill>
                  <a:schemeClr val="accent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2548" y="1846313"/>
            <a:ext cx="1954575" cy="1953673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8049" y="1633628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8049" y="1966396"/>
            <a:ext cx="3220033" cy="17135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360"/>
              </a:spcAft>
              <a:buNone/>
              <a:defRPr sz="108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/>
        </p:nvSpPr>
        <p:spPr>
          <a:xfrm>
            <a:off x="7038049" y="3855571"/>
            <a:ext cx="191140" cy="190553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5067" y="3853861"/>
            <a:ext cx="2963015" cy="1922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08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2B2B4-65EF-28C6-388A-9D772C6556F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59652AC-76B4-C00E-1277-639894DE8C3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C27D295-6782-DFA1-D172-2F3BBB3F67E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554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571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1400825"/>
            <a:ext cx="8003275" cy="2917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4220082"/>
            <a:ext cx="8004226" cy="95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7387" y="2244240"/>
            <a:ext cx="3220812" cy="2570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7387" y="2671920"/>
            <a:ext cx="3220812" cy="3218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8080" y="3078000"/>
            <a:ext cx="3220033" cy="3218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80" b="0">
                <a:solidFill>
                  <a:schemeClr val="accent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2548" y="1846313"/>
            <a:ext cx="1954575" cy="1953673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8049" y="1633628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8049" y="1966396"/>
            <a:ext cx="3220033" cy="17135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360"/>
              </a:spcAft>
              <a:buNone/>
              <a:defRPr sz="108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/>
        </p:nvSpPr>
        <p:spPr>
          <a:xfrm>
            <a:off x="7038049" y="3855571"/>
            <a:ext cx="191140" cy="190553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5067" y="3853861"/>
            <a:ext cx="2963015" cy="1922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08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158492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1400825"/>
            <a:ext cx="8003275" cy="2917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4813" y="4220082"/>
            <a:ext cx="8004226" cy="95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7387" y="2244240"/>
            <a:ext cx="3220812" cy="2570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8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7387" y="2671920"/>
            <a:ext cx="3220812" cy="32184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8080" y="3078000"/>
            <a:ext cx="3220033" cy="3218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80" b="0">
                <a:solidFill>
                  <a:schemeClr val="accent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2548" y="1846313"/>
            <a:ext cx="1954575" cy="1953673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8049" y="1633628"/>
            <a:ext cx="3220033" cy="2565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8049" y="1966396"/>
            <a:ext cx="3220033" cy="17135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360"/>
              </a:spcAft>
              <a:buNone/>
              <a:defRPr sz="1080" b="0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/>
        </p:nvSpPr>
        <p:spPr>
          <a:xfrm>
            <a:off x="7038049" y="3855571"/>
            <a:ext cx="191140" cy="190553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8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5067" y="3853861"/>
            <a:ext cx="2963015" cy="1922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080" b="1">
                <a:solidFill>
                  <a:schemeClr val="tx1"/>
                </a:solidFill>
              </a:defRPr>
            </a:lvl1pPr>
            <a:lvl2pPr>
              <a:defRPr sz="1680">
                <a:solidFill>
                  <a:schemeClr val="accent4"/>
                </a:solidFill>
              </a:defRPr>
            </a:lvl2pPr>
            <a:lvl3pPr>
              <a:defRPr sz="1560">
                <a:solidFill>
                  <a:schemeClr val="accent4"/>
                </a:solidFill>
              </a:defRPr>
            </a:lvl3pPr>
            <a:lvl4pPr>
              <a:defRPr sz="1440">
                <a:solidFill>
                  <a:schemeClr val="accent4"/>
                </a:solidFill>
              </a:defRPr>
            </a:lvl4pPr>
            <a:lvl5pPr>
              <a:defRPr sz="132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09862" y="4991843"/>
            <a:ext cx="2971324" cy="9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1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12192001" cy="571881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48963"/>
            <a:ext cx="3670688" cy="322600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Rectangle highlight</a:t>
            </a:r>
            <a:endParaRPr lang="en-CA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2910" y="3622358"/>
            <a:ext cx="2886527" cy="10277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Subtitle here</a:t>
            </a:r>
            <a:endParaRPr lang="en-CA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11" y="1854926"/>
            <a:ext cx="2886526" cy="1542571"/>
          </a:xfrm>
          <a:prstGeom prst="rect">
            <a:avLst/>
          </a:prstGeom>
        </p:spPr>
        <p:txBody>
          <a:bodyPr anchor="b"/>
          <a:lstStyle>
            <a:lvl1pPr>
              <a:defRPr sz="288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A87D9-0F04-E5C9-7ACB-58F3209A7C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ED2B-C6ED-2290-6664-8E0796CF18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6637-AB43-B720-3C62-83DD3CFF07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854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540" y="264259"/>
            <a:ext cx="11636920" cy="439925"/>
          </a:xfrm>
          <a:prstGeom prst="rect">
            <a:avLst/>
          </a:prstGeom>
        </p:spPr>
        <p:txBody>
          <a:bodyPr/>
          <a:lstStyle>
            <a:lvl1pPr>
              <a:defRPr sz="2640" b="1"/>
            </a:lvl1pPr>
          </a:lstStyle>
          <a:p>
            <a:r>
              <a:rPr lang="en-US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7540" y="760320"/>
            <a:ext cx="11651549" cy="34433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4AB23-BF22-AF48-5575-689E9D49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83E02-29A4-42FD-96E3-D34F96FF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9D239-A78D-CB63-E51A-7C640E47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51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222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355" y="2712599"/>
            <a:ext cx="8582350" cy="38916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355" y="3252960"/>
            <a:ext cx="8582350" cy="168317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160" baseline="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 sz="2160" baseline="30000">
                <a:solidFill>
                  <a:schemeClr val="bg1"/>
                </a:solidFill>
              </a:rPr>
              <a:t>Click to edit Master subtitle style</a:t>
            </a: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/>
        </p:nvGrpSpPr>
        <p:grpSpPr>
          <a:xfrm>
            <a:off x="2057884" y="1913543"/>
            <a:ext cx="652704" cy="652652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80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8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4405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348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SB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56111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823" y="1122364"/>
            <a:ext cx="3292097" cy="2361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Click to add featured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823" y="3602038"/>
            <a:ext cx="329209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30D8950-9F1B-AEE3-0912-E217D0FE8C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6188" y="5886854"/>
            <a:ext cx="4722902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E9C18DFD-1B95-4836-CF7C-E50BA54B97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187" y="6133039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" descr="A black and yellow logo with white text&#10;&#10;AI-generated content may be incorrect.">
            <a:extLst>
              <a:ext uri="{FF2B5EF4-FFF2-40B4-BE49-F238E27FC236}">
                <a16:creationId xmlns:a16="http://schemas.microsoft.com/office/drawing/2014/main" id="{1187AB71-3D45-4C6D-D947-7BA252C6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11" y="5807787"/>
            <a:ext cx="2896684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44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22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SB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56111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823" y="1122364"/>
            <a:ext cx="3292097" cy="2361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Click to add featured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823" y="3602038"/>
            <a:ext cx="329209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AFF0D56-3448-95AE-03B0-9904714F6B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6188" y="5886854"/>
            <a:ext cx="4722902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4DEAB1BE-F446-3552-BE09-43A36DDAD9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187" y="6133039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" descr="A black and yellow logo with white text&#10;&#10;AI-generated content may be incorrect.">
            <a:extLst>
              <a:ext uri="{FF2B5EF4-FFF2-40B4-BE49-F238E27FC236}">
                <a16:creationId xmlns:a16="http://schemas.microsoft.com/office/drawing/2014/main" id="{89F4FE6F-FB40-9552-3E4B-A28DA77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11" y="5807787"/>
            <a:ext cx="2896684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DSB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7004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01429" y="1"/>
            <a:ext cx="8490571" cy="6857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50" y="935444"/>
            <a:ext cx="3438519" cy="55156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600"/>
              </a:spcAft>
              <a:defRPr sz="288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Thank you!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8859" y="1684652"/>
            <a:ext cx="2772789" cy="551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859" y="2446655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8859" y="2751455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859" y="3394083"/>
            <a:ext cx="2772790" cy="5515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8859" y="4156085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8859" y="4460886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3762" y="5170406"/>
            <a:ext cx="2772790" cy="190793"/>
          </a:xfrm>
          <a:prstGeom prst="rect">
            <a:avLst/>
          </a:prstGeom>
        </p:spPr>
        <p:txBody>
          <a:bodyPr/>
          <a:lstStyle>
            <a:lvl1pPr>
              <a:defRPr sz="156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black and yellow logo with white text&#10;&#10;AI-generated content may be incorrect.">
            <a:extLst>
              <a:ext uri="{FF2B5EF4-FFF2-40B4-BE49-F238E27FC236}">
                <a16:creationId xmlns:a16="http://schemas.microsoft.com/office/drawing/2014/main" id="{D4B07C60-EFA5-1B64-809B-A9720754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2" y="5807787"/>
            <a:ext cx="2772790" cy="6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70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SB 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41" y="274320"/>
            <a:ext cx="11665548" cy="4432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64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911" y="760320"/>
            <a:ext cx="11666178" cy="344330"/>
          </a:xfrm>
          <a:prstGeom prst="rect">
            <a:avLst/>
          </a:prstGeom>
        </p:spPr>
        <p:txBody>
          <a:bodyPr anchor="t"/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60">
                <a:solidFill>
                  <a:srgbClr val="7A093C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129085"/>
            <a:ext cx="1219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5615261" cy="411876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24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2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24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313829" y="1550505"/>
            <a:ext cx="5615260" cy="4118775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F07AF7-B866-2D43-EF37-CA662E3EE76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B5698E-9599-38C5-2280-B7F45917799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0B3F48-8C2B-B22C-5909-BA6842B379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3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54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>
          <p15:clr>
            <a:srgbClr val="F26B43"/>
          </p15:clr>
        </p15:guide>
        <p15:guide id="2" pos="12523">
          <p15:clr>
            <a:srgbClr val="F26B43"/>
          </p15:clr>
        </p15:guide>
        <p15:guide id="3" orient="horz" pos="6911">
          <p15:clr>
            <a:srgbClr val="F26B43"/>
          </p15:clr>
        </p15:guide>
        <p15:guide id="4" orient="horz" pos="2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9452" y="6391734"/>
            <a:ext cx="10562548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5922" y="6534344"/>
            <a:ext cx="0" cy="21006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4517" y="6534345"/>
            <a:ext cx="6783910" cy="210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accent3"/>
                </a:solidFill>
              </a:defRPr>
            </a:lvl1pPr>
          </a:lstStyle>
          <a:p>
            <a:r>
              <a:rPr lang="en-US"/>
              <a:t>SYNT 2025 - Anthony Hunt and Emil </a:t>
            </a:r>
            <a:r>
              <a:rPr lang="en-US" err="1"/>
              <a:t>Sekerinski</a:t>
            </a:r>
            <a:endParaRPr lang="en-US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68427" y="6534344"/>
            <a:ext cx="1543668" cy="210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3"/>
                </a:solidFill>
              </a:defRPr>
            </a:lvl1pPr>
          </a:lstStyle>
          <a:p>
            <a:r>
              <a:rPr lang="en-US"/>
              <a:t>July 22,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9882" y="6534344"/>
            <a:ext cx="458159" cy="210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and yellow logo&#10;&#10;AI-generated content may be incorrect.">
            <a:extLst>
              <a:ext uri="{FF2B5EF4-FFF2-40B4-BE49-F238E27FC236}">
                <a16:creationId xmlns:a16="http://schemas.microsoft.com/office/drawing/2014/main" id="{6BE4A025-1867-617D-FCA2-F560A20577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8302" y="6490261"/>
            <a:ext cx="1249807" cy="2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>
          <p15:clr>
            <a:srgbClr val="F26B43"/>
          </p15:clr>
        </p15:guide>
        <p15:guide id="2" pos="276">
          <p15:clr>
            <a:srgbClr val="F26B43"/>
          </p15:clr>
        </p15:guide>
        <p15:guide id="3" orient="horz" pos="266">
          <p15:clr>
            <a:srgbClr val="F26B43"/>
          </p15:clr>
        </p15:guide>
        <p15:guide id="4" orient="horz" pos="691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80585" y="6203852"/>
            <a:ext cx="9311415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5922" y="6372667"/>
            <a:ext cx="0" cy="21006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916" y="6372000"/>
            <a:ext cx="4114169" cy="226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accent3"/>
                </a:solidFill>
              </a:defRPr>
            </a:lvl1pPr>
          </a:lstStyle>
          <a:p>
            <a:r>
              <a:rPr lang="en-US"/>
              <a:t>SYNT 2025 - Anthony Hunt and Emil Sekerinski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/>
        </p:nvSpPr>
        <p:spPr>
          <a:xfrm>
            <a:off x="8165921" y="6372666"/>
            <a:ext cx="1019990" cy="21006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1080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85911" y="6372667"/>
            <a:ext cx="1543668" cy="210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3"/>
                </a:solidFill>
              </a:defRPr>
            </a:lvl1pPr>
          </a:lstStyle>
          <a:p>
            <a:r>
              <a:rPr lang="en-US"/>
              <a:t>July 22,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543" y="6372000"/>
            <a:ext cx="458159" cy="226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998A2E8-743F-A80B-768B-B5372F8604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90194" y="6329258"/>
            <a:ext cx="514734" cy="348749"/>
          </a:xfrm>
          <a:prstGeom prst="rect">
            <a:avLst/>
          </a:prstGeom>
        </p:spPr>
      </p:pic>
      <p:pic>
        <p:nvPicPr>
          <p:cNvPr id="2" name="Picture 1" descr="A black and yellow logo&#10;&#10;AI-generated content may be incorrect.">
            <a:extLst>
              <a:ext uri="{FF2B5EF4-FFF2-40B4-BE49-F238E27FC236}">
                <a16:creationId xmlns:a16="http://schemas.microsoft.com/office/drawing/2014/main" id="{6BE4A025-1867-617D-FCA2-F560A20577F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2911" y="6116327"/>
            <a:ext cx="1992286" cy="4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1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</p:sldLayoutIdLst>
  <p:hf hdr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>
          <p15:clr>
            <a:srgbClr val="F26B43"/>
          </p15:clr>
        </p15:guide>
        <p15:guide id="2" pos="276">
          <p15:clr>
            <a:srgbClr val="F26B43"/>
          </p15:clr>
        </p15:guide>
        <p15:guide id="3" orient="horz" pos="266">
          <p15:clr>
            <a:srgbClr val="F26B43"/>
          </p15:clr>
        </p15:guide>
        <p15:guide id="4" orient="horz" pos="691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567752.567771" TargetMode="External"/><Relationship Id="rId2" Type="http://schemas.openxmlformats.org/officeDocument/2006/relationships/hyperlink" Target="https://gitlab.cs.uni-duesseldorf.de/general/stups/prob2-jupyter-notebooks/-/blob/9d830112d9713d0cbc12d9d285f44ee61c827ccf/puzzles/Game_of_Life.ipynb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45/357195.35719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40987D8-7E7F-E338-7C07-DC74D3F59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48963"/>
            <a:ext cx="4663440" cy="3226003"/>
          </a:xfrm>
        </p:spPr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34F35-A56E-6384-44D2-18B6D4F33E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731617"/>
            <a:ext cx="4475480" cy="1054145"/>
          </a:xfrm>
        </p:spPr>
        <p:txBody>
          <a:bodyPr/>
          <a:lstStyle/>
          <a:p>
            <a:r>
              <a:rPr lang="en-US" sz="2000" u="sng"/>
              <a:t>Anthony Hunt</a:t>
            </a:r>
            <a:r>
              <a:rPr lang="en-US" sz="2000"/>
              <a:t> and Emil </a:t>
            </a:r>
            <a:r>
              <a:rPr lang="en-US" sz="2000" err="1"/>
              <a:t>Sekerinski</a:t>
            </a:r>
            <a:endParaRPr lang="en-US" sz="2000"/>
          </a:p>
          <a:p>
            <a:r>
              <a:rPr lang="en-US" sz="2000"/>
              <a:t>McMaster University, </a:t>
            </a:r>
            <a:br>
              <a:rPr lang="en-US" sz="2000"/>
            </a:br>
            <a:r>
              <a:rPr lang="en-US" sz="2000"/>
              <a:t>Hamilton, Canada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CAEBEA-D439-63F0-4B3F-26B1DAAE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271"/>
            <a:ext cx="4475480" cy="1780038"/>
          </a:xfrm>
        </p:spPr>
        <p:txBody>
          <a:bodyPr anchor="ctr"/>
          <a:lstStyle/>
          <a:p>
            <a:r>
              <a:rPr lang="en-US" sz="3200"/>
              <a:t>Generating Implementations of Data Type Operations</a:t>
            </a:r>
            <a:endParaRPr lang="en-CA" sz="32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68144-906F-EE48-3D5B-F56C24D20A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E141F-FD0D-4851-9F5F-2BB62B49E6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E49F8-94BB-288C-168D-1C4631E5EF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4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825C-D34A-9EE8-2DAD-F2AFB106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3A33-406C-70F0-680E-EA418D711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Term Rewriting System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392CE-B370-2BC7-A257-E6B8541DE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Overview: 7 Phases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8A2C9-B89B-D40D-C475-60491650B8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11666178" cy="4118768"/>
          </a:xfrm>
        </p:spPr>
        <p:txBody>
          <a:bodyPr/>
          <a:lstStyle/>
          <a:p>
            <a:r>
              <a:rPr lang="en-US"/>
              <a:t>Set Comprehension Construction</a:t>
            </a:r>
          </a:p>
          <a:p>
            <a:r>
              <a:rPr lang="en-US"/>
              <a:t>Predicate Disjunctive Normal Form</a:t>
            </a:r>
          </a:p>
          <a:p>
            <a:r>
              <a:rPr lang="en-US"/>
              <a:t>Nesting</a:t>
            </a:r>
          </a:p>
          <a:p>
            <a:r>
              <a:rPr lang="en-US"/>
              <a:t>Generator Selection</a:t>
            </a:r>
          </a:p>
          <a:p>
            <a:r>
              <a:rPr lang="en-US"/>
              <a:t>Code Generation 1</a:t>
            </a:r>
          </a:p>
          <a:p>
            <a:r>
              <a:rPr lang="en-US"/>
              <a:t>Equality Elimination</a:t>
            </a:r>
          </a:p>
          <a:p>
            <a:r>
              <a:rPr lang="en-US"/>
              <a:t>Code Generation 2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EA400D-C5D2-BB59-41FA-6D31724D3DD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9D7DFE-C5E9-BA1E-38A9-2EB8CA83C0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17152-D711-6A0E-F856-1EC7B6492E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8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C7F90-ACF1-2A74-8EB4-A5E95CB7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D2DF-E1BA-BB17-4668-F2D57056F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1: Set Comprehension Construction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EE187-5B95-0AB7-7B4B-0E7A0F857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Set-typed variables and literals are decomposed into set comprehensions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A1A7ED-D042-63DF-0A0F-C2C339530E0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0FDDE6-8C29-7914-9D64-301141F216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004618-D1AF-53A5-648B-A52A264C4F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28675FFC-D153-483C-01D3-CAB6EDAE2F6C}"/>
                  </a:ext>
                </a:extLst>
              </p:cNvPr>
              <p:cNvGraphicFramePr>
                <a:graphicFrameLocks noGrp="1"/>
              </p:cNvGraphicFramePr>
              <p:nvPr>
                <p:ph idx="19"/>
                <p:extLst>
                  <p:ext uri="{D42A27DB-BD31-4B8C-83A1-F6EECF244321}">
                    <p14:modId xmlns:p14="http://schemas.microsoft.com/office/powerpoint/2010/main" val="3441171168"/>
                  </p:ext>
                </p:extLst>
              </p:nvPr>
            </p:nvGraphicFramePr>
            <p:xfrm>
              <a:off x="262911" y="1358678"/>
              <a:ext cx="6284846" cy="417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1203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653643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r>
                            <a:rPr lang="en-US" sz="2000"/>
                            <a:t>Predicate Operations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54202129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601588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Membership Collapse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sepChr m:val="∣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724241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Image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]⇝{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6853905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Composition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3401228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Inverse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7237619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CA" sz="2000" dirty="0"/>
                            <a:t>Cardinality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𝑐𝑎𝑟𝑑</m:t>
                                </m:r>
                                <m:d>
                                  <m:dPr>
                                    <m:ctrlPr>
                                      <a:rPr lang="en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∣1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062225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28675FFC-D153-483C-01D3-CAB6EDAE2F6C}"/>
                  </a:ext>
                </a:extLst>
              </p:cNvPr>
              <p:cNvGraphicFramePr>
                <a:graphicFrameLocks noGrp="1"/>
              </p:cNvGraphicFramePr>
              <p:nvPr>
                <p:ph idx="19"/>
                <p:extLst>
                  <p:ext uri="{D42A27DB-BD31-4B8C-83A1-F6EECF244321}">
                    <p14:modId xmlns:p14="http://schemas.microsoft.com/office/powerpoint/2010/main" val="3441171168"/>
                  </p:ext>
                </p:extLst>
              </p:nvPr>
            </p:nvGraphicFramePr>
            <p:xfrm>
              <a:off x="262911" y="1358678"/>
              <a:ext cx="6284846" cy="417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1203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653643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396240">
                    <a:tc rowSpan="3">
                      <a:txBody>
                        <a:bodyPr/>
                        <a:lstStyle/>
                        <a:p>
                          <a:r>
                            <a:rPr lang="en-US" sz="2000"/>
                            <a:t>Predicate Operations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103125" r="-545" b="-8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209677" r="-545" b="-790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021292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309677" r="-545" b="-690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158805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Membership Collapse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226786" r="-545" b="-28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4241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Image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590323" r="-545" b="-4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39053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Composition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389091" r="-545" b="-13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01228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Inverse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840625" r="-54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7619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CA" sz="2000" dirty="0"/>
                            <a:t>Cardinality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5150" t="-970968" r="-545" b="-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225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F79834-1007-42DE-5E1B-3207591D7652}"/>
              </a:ext>
            </a:extLst>
          </p:cNvPr>
          <p:cNvSpPr txBox="1"/>
          <p:nvPr/>
        </p:nvSpPr>
        <p:spPr>
          <a:xfrm>
            <a:off x="262911" y="5591656"/>
            <a:ext cx="552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Post-condition: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set-like terms must be comprehensions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vis">
                <a:extLst>
                  <a:ext uri="{FF2B5EF4-FFF2-40B4-BE49-F238E27FC236}">
                    <a16:creationId xmlns:a16="http://schemas.microsoft.com/office/drawing/2014/main" id="{F30C2C60-9B93-078E-883D-FA7E10FA6D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8514" y="2797629"/>
                <a:ext cx="5449527" cy="3501913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𝑊𝑜𝑟𝑘𝑠h𝑜𝑝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↣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𝑅𝑜𝑜𝑚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𝑉𝑖𝑠𝑖𝑡𝑜𝑟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𝑊𝑜𝑟𝑘𝑠h𝑜𝑝</m:t>
                      </m:r>
                    </m:oMath>
                  </m:oMathPara>
                </a14:m>
                <a:br>
                  <a:rPr lang="en-US" sz="2000" dirty="0"/>
                </a:br>
                <a:endParaRPr lang="en-CA" sz="2000" dirty="0"/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𝑐𝑎𝑟𝑑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𝑙𝑜𝑐𝑎𝑡𝑖𝑜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𝑎𝑡𝑡𝑒𝑛𝑑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)[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𝑟𝑜𝑜𝑚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br>
                  <a:rPr lang="en-US" sz="2000" dirty="0">
                    <a:ea typeface="Cambria Math" panose="02040503050406030204" pitchFamily="18" charset="0"/>
                  </a:rPr>
                </a:b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𝑎𝑡𝑡𝑒𝑛𝑑𝑠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∣1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!!vis">
                <a:extLst>
                  <a:ext uri="{FF2B5EF4-FFF2-40B4-BE49-F238E27FC236}">
                    <a16:creationId xmlns:a16="http://schemas.microsoft.com/office/drawing/2014/main" id="{F30C2C60-9B93-078E-883D-FA7E10FA6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514" y="2797629"/>
                <a:ext cx="5449527" cy="3501913"/>
              </a:xfrm>
              <a:prstGeom prst="rect">
                <a:avLst/>
              </a:prstGeom>
              <a:blipFill>
                <a:blip r:embed="rId4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1232304F-9379-5C96-6704-0E362F75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63400" y="4576676"/>
            <a:ext cx="630540" cy="3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48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6E70A-5834-1D98-85D7-60D92E74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AE7A-31C9-C255-C0C0-60B2EFC81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2: Predicate Disjunctive Normal Form (DNF)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21D1748-0D9D-B69D-13BE-AFE177F7591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US"/>
                  <a:t>Predicate structure: top-level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/>
                  <a:t>-operations with nested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/>
                  <a:t>-operations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21D1748-0D9D-B69D-13BE-AFE177F75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627" t="-214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2F82FE-73D4-8211-EB2E-633DE9D587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9EC999-7750-8B5B-96A1-13A41865C6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8DC0C-D704-4362-7774-F102849E732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8">
                <a:extLst>
                  <a:ext uri="{FF2B5EF4-FFF2-40B4-BE49-F238E27FC236}">
                    <a16:creationId xmlns:a16="http://schemas.microsoft.com/office/drawing/2014/main" id="{8EB70C2B-98CD-A580-9811-35CEA215E5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3361516"/>
                  </p:ext>
                </p:extLst>
              </p:nvPr>
            </p:nvGraphicFramePr>
            <p:xfrm>
              <a:off x="262911" y="1356154"/>
              <a:ext cx="5931059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7939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3673120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Flatten Nested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a14:m>
                          <a:endParaRPr lang="en-US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∧…∧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∧…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⇝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∧…∧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CA" sz="2000"/>
                            <a:t>…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Flatten Nested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oMath>
                          </a14:m>
                          <a:endParaRPr lang="en-US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m:rPr>
                                    <m:nor/>
                                  </m:rPr>
                                  <a:rPr lang="en-CA" sz="2000" dirty="0"/>
                                  <m:t>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5420212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sz="2000"/>
                            <a:t> over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oMath>
                          </a14:m>
                          <a:endParaRPr lang="en-US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601588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Double Negation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72424157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sz="2000"/>
                            <a:t>De Morgan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452363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371036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8">
                <a:extLst>
                  <a:ext uri="{FF2B5EF4-FFF2-40B4-BE49-F238E27FC236}">
                    <a16:creationId xmlns:a16="http://schemas.microsoft.com/office/drawing/2014/main" id="{8EB70C2B-98CD-A580-9811-35CEA215E5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3361516"/>
                  </p:ext>
                </p:extLst>
              </p:nvPr>
            </p:nvGraphicFramePr>
            <p:xfrm>
              <a:off x="262911" y="1356154"/>
              <a:ext cx="5931059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7939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3673120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70" t="-60000" r="-163612" b="-33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61692" t="-60000" r="-663" b="-33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70" t="-158621" r="-163612" b="-23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61692" t="-158621" r="-663" b="-230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02129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70" t="-461538" r="-163612" b="-3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61692" t="-461538" r="-663" b="-3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158805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Double Negation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61692" t="-561538" r="-663" b="-2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424157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sz="2000"/>
                            <a:t>De Morgan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61692" t="-661538" r="-663" b="-1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23632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61692" t="-761538" r="-663" b="-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1036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04E0B42-4069-C952-DD27-419F1A1629C4}"/>
              </a:ext>
            </a:extLst>
          </p:cNvPr>
          <p:cNvSpPr txBox="1"/>
          <p:nvPr/>
        </p:nvSpPr>
        <p:spPr>
          <a:xfrm>
            <a:off x="262911" y="5038064"/>
            <a:ext cx="5520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Post-condition: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All set-like terms must be comprehensions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Quantifier predicates are in DNF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CE70331E-B886-C851-54B5-8E75D3DC20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7095" y="4904014"/>
                <a:ext cx="5500946" cy="1424929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 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∣1</m:t>
                      </m:r>
                    </m:oMath>
                  </m:oMathPara>
                </a14:m>
                <a:endParaRPr lang="en-US" sz="20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CE70331E-B886-C851-54B5-8E75D3DC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95" y="4904014"/>
                <a:ext cx="5500946" cy="1424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7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36EE-83FD-B5B6-97AD-3FCCE461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580DE-CF6D-C0AF-6DEE-93E98C1EC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3: Nesting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AB8BF-563A-2C7A-0905-FED829113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Restructuring quantifications to better suit code generation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C86F79-71FF-5D5B-ADCD-3ED032386B5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AE4CC-B9CC-D3E6-28E9-F9F74639E1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87E190-77E8-267C-58DC-52B9602AE5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BAF9709D-90D8-FCAB-650E-71A5809574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36589867"/>
                  </p:ext>
                </p:extLst>
              </p:nvPr>
            </p:nvGraphicFramePr>
            <p:xfrm>
              <a:off x="257834" y="1710423"/>
              <a:ext cx="597711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1352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585766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Nesting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}⇝{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∣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sepChr m:val="∣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  <a:p>
                          <a:r>
                            <a:rPr lang="en-CA" sz="200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CA" sz="2000"/>
                            <a:t> does not occur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BAF9709D-90D8-FCAB-650E-71A5809574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36589867"/>
                  </p:ext>
                </p:extLst>
              </p:nvPr>
            </p:nvGraphicFramePr>
            <p:xfrm>
              <a:off x="257834" y="1710423"/>
              <a:ext cx="597711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1352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585766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Nesting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0412" t="-59483" r="-531" b="-16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CB0F648-CFF0-84A8-1241-A8A5A8A659C9}"/>
              </a:ext>
            </a:extLst>
          </p:cNvPr>
          <p:cNvSpPr txBox="1">
            <a:spLocks/>
          </p:cNvSpPr>
          <p:nvPr/>
        </p:nvSpPr>
        <p:spPr>
          <a:xfrm>
            <a:off x="6498771" y="1834735"/>
            <a:ext cx="5339443" cy="1030758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2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Nesting selection is currently arbitrary; in the future we plan to use better selection heuristics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D382C-D692-02A5-4CBE-F62F05BFB9F3}"/>
              </a:ext>
            </a:extLst>
          </p:cNvPr>
          <p:cNvSpPr txBox="1"/>
          <p:nvPr/>
        </p:nvSpPr>
        <p:spPr>
          <a:xfrm>
            <a:off x="257834" y="4091053"/>
            <a:ext cx="5520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Post-condition: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All set-like terms must be comprehensions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Quantifier predicates are in DNF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bound variable per quantifier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vis">
                <a:extLst>
                  <a:ext uri="{FF2B5EF4-FFF2-40B4-BE49-F238E27FC236}">
                    <a16:creationId xmlns:a16="http://schemas.microsoft.com/office/drawing/2014/main" id="{EA345BCF-5CD6-216D-2ABE-FC99F199B6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3521" y="3819833"/>
                <a:ext cx="5654520" cy="2461224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𝑎𝑡𝑡𝑒𝑛𝑑𝑠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∣1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br>
                  <a:rPr lang="en-US" sz="2000" dirty="0">
                    <a:ea typeface="Cambria Math" panose="02040503050406030204" pitchFamily="18" charset="0"/>
                  </a:rPr>
                </a:b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!!vis">
                <a:extLst>
                  <a:ext uri="{FF2B5EF4-FFF2-40B4-BE49-F238E27FC236}">
                    <a16:creationId xmlns:a16="http://schemas.microsoft.com/office/drawing/2014/main" id="{EA345BCF-5CD6-216D-2ABE-FC99F199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21" y="3819833"/>
                <a:ext cx="5654520" cy="2461224"/>
              </a:xfrm>
              <a:prstGeom prst="rect">
                <a:avLst/>
              </a:prstGeom>
              <a:blipFill>
                <a:blip r:embed="rId4"/>
                <a:stretch>
                  <a:fillRect l="-44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D15DEBAF-4B09-0F27-FB07-2192B423C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754561" y="4989437"/>
            <a:ext cx="695067" cy="378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08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81B44-18FF-77AF-64BD-2AB913CA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3BE5-3567-1C83-95B7-BA5C5FB22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4: Generator Selection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144CB-049A-24B6-F8BA-5A6FDE667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Selecting element generators for use as </a:t>
            </a:r>
            <a:r>
              <a:rPr lang="en-US" err="1"/>
              <a:t>iterables</a:t>
            </a:r>
            <a:r>
              <a:rPr lang="en-US"/>
              <a:t> in generated for-loops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C4B43F-2D69-B5F2-B158-FAECFCFE70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7D1F48-30B4-3E55-D8F4-A8C86718522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FBFCA-F50F-297F-66F7-0A2A670F1C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263A1097-32AC-6082-583F-2881B3B7B0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2512374"/>
                  </p:ext>
                </p:extLst>
              </p:nvPr>
            </p:nvGraphicFramePr>
            <p:xfrm>
              <a:off x="262911" y="1377873"/>
              <a:ext cx="5963718" cy="25403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21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373297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Generator Selection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subHide m:val="on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nary>
                                  <m:naryPr>
                                    <m:chr m:val="⋀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/>
                        </a:p>
                        <a:p>
                          <a:pPr algn="l"/>
                          <a:r>
                            <a:rPr lang="en-CA" sz="2000"/>
                            <a:t>Where:</a:t>
                          </a:r>
                        </a:p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000"/>
                            <a:t> is of the form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CA" sz="2000"/>
                        </a:p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000"/>
                            <a:t> is the</a:t>
                          </a:r>
                          <a:r>
                            <a:rPr lang="en-CA" sz="2000" baseline="0"/>
                            <a:t> quantifier’s bound </a:t>
                          </a:r>
                          <a:r>
                            <a:rPr lang="en-CA" sz="2000"/>
                            <a:t>variable</a:t>
                          </a:r>
                        </a:p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CA" sz="2000"/>
                            <a:t> is set-like</a:t>
                          </a:r>
                          <a:r>
                            <a:rPr lang="en-CA" sz="2000" baseline="0"/>
                            <a:t> term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263A1097-32AC-6082-583F-2881B3B7B0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2512374"/>
                  </p:ext>
                </p:extLst>
              </p:nvPr>
            </p:nvGraphicFramePr>
            <p:xfrm>
              <a:off x="262911" y="1377873"/>
              <a:ext cx="5963718" cy="25403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21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373297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2144078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Generator Selection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36490" t="-19602" r="-557" b="-5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EED6F4-582E-C087-15F9-A5C0428E9A6F}"/>
              </a:ext>
            </a:extLst>
          </p:cNvPr>
          <p:cNvSpPr txBox="1">
            <a:spLocks/>
          </p:cNvSpPr>
          <p:nvPr/>
        </p:nvSpPr>
        <p:spPr>
          <a:xfrm>
            <a:off x="6461563" y="1377872"/>
            <a:ext cx="5148319" cy="1670127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2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 the case of multiple candidate generators, selection is arbitrary</a:t>
            </a:r>
          </a:p>
          <a:p>
            <a:r>
              <a:rPr lang="en-US" sz="2000"/>
              <a:t>Generator Selection is only valid inside a quantifier’s predicate</a:t>
            </a:r>
          </a:p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EABAE-2D80-C427-C0DB-645ECEF0AFFC}"/>
                  </a:ext>
                </a:extLst>
              </p:cNvPr>
              <p:cNvSpPr txBox="1"/>
              <p:nvPr/>
            </p:nvSpPr>
            <p:spPr>
              <a:xfrm>
                <a:off x="113232" y="4191414"/>
                <a:ext cx="62630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Post-condition: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 set-like terms must be comprehensions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Quantifier predicates are in DNF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Guaranteed top-level-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operation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One bound variable per quantifier</a:t>
                </a:r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All predicate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 sz="2000"/>
                  <a:t>-clauses have an assigned generator</a:t>
                </a:r>
                <a:endParaRPr 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EABAE-2D80-C427-C0DB-645ECEF0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2" y="4191414"/>
                <a:ext cx="6263076" cy="1938992"/>
              </a:xfrm>
              <a:prstGeom prst="rect">
                <a:avLst/>
              </a:prstGeom>
              <a:blipFill>
                <a:blip r:embed="rId4"/>
                <a:stretch>
                  <a:fillRect l="-1071" t="-1572" r="-779" b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vis">
                <a:extLst>
                  <a:ext uri="{FF2B5EF4-FFF2-40B4-BE49-F238E27FC236}">
                    <a16:creationId xmlns:a16="http://schemas.microsoft.com/office/drawing/2014/main" id="{E6710AEA-E4A1-5396-865D-943890991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563" y="3788627"/>
                <a:ext cx="5606478" cy="2540318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br>
                  <a:rPr lang="en-US" sz="2000" dirty="0">
                    <a:ea typeface="Cambria Math" panose="02040503050406030204" pitchFamily="18" charset="0"/>
                  </a:rPr>
                </a:b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𝒍𝒐𝒄𝒂𝒕𝒊𝒐𝒏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   ∣(∑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𝒂𝒕𝒕𝒆𝒏𝒅𝒔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∣1)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!!vis">
                <a:extLst>
                  <a:ext uri="{FF2B5EF4-FFF2-40B4-BE49-F238E27FC236}">
                    <a16:creationId xmlns:a16="http://schemas.microsoft.com/office/drawing/2014/main" id="{E6710AEA-E4A1-5396-865D-94389099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563" y="3788627"/>
                <a:ext cx="5606478" cy="2540318"/>
              </a:xfrm>
              <a:prstGeom prst="rect">
                <a:avLst/>
              </a:prstGeom>
              <a:blipFill>
                <a:blip r:embed="rId5"/>
                <a:stretch>
                  <a:fillRect l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899D2E7A-DE62-42A6-DDEB-0E82EE1C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98209" y="4869922"/>
            <a:ext cx="646947" cy="352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6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0618-37C3-F91E-2028-7AF0A0EF8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7173-AD59-3CD3-6D6C-D1DEE5B99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5: Code Generation 1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3A631-C2BA-E8B3-F8AB-04A5B3753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Start lowering expressions into imperative-like loops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F045FE-BA4B-61C6-7A75-331900AC726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3D050C-A0B5-F9F7-D8C6-3A0A3448DC1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</a:t>
            </a:r>
            <a:r>
              <a:rPr lang="en-US" sz="800" err="1"/>
              <a:t>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0B6AFD-996C-AF87-CA1B-77A3862A8A7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8">
                <a:extLst>
                  <a:ext uri="{FF2B5EF4-FFF2-40B4-BE49-F238E27FC236}">
                    <a16:creationId xmlns:a16="http://schemas.microsoft.com/office/drawing/2014/main" id="{28600183-4096-A464-D751-9B8330AA8C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09042971"/>
                  </p:ext>
                </p:extLst>
              </p:nvPr>
            </p:nvGraphicFramePr>
            <p:xfrm>
              <a:off x="208279" y="1279849"/>
              <a:ext cx="6159863" cy="3718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1390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2220853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219476">
                      <a:extLst>
                        <a:ext uri="{9D8B030D-6E8A-4147-A177-3AD203B41FA5}">
                          <a16:colId xmlns:a16="http://schemas.microsoft.com/office/drawing/2014/main" val="1669866027"/>
                        </a:ext>
                      </a:extLst>
                    </a:gridCol>
                    <a:gridCol w="2208144">
                      <a:extLst>
                        <a:ext uri="{9D8B030D-6E8A-4147-A177-3AD203B41FA5}">
                          <a16:colId xmlns:a16="http://schemas.microsoft.com/office/drawing/2014/main" val="2916564724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Quantifier Generation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CB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CB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𝑖𝑑𝑒𝑛𝑡𝑖𝑡𝑦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(⨁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CA" sz="2000" b="1" i="0"/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i="0" baseline="0">
                              <a:latin typeface="+mn-lt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≔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7CBC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Disjunct Conditional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⋁"/>
                                    <m:subHide m:val="on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1" i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CE7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US" sz="2000" b="0" i="1" baseline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∧¬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2000"/>
                            <a:t>…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63607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Nested Quantifier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⊕(⨁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CA" sz="2000" b="1"/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i="0" baseline="0">
                              <a:latin typeface="+mn-lt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≔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2133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8">
                <a:extLst>
                  <a:ext uri="{FF2B5EF4-FFF2-40B4-BE49-F238E27FC236}">
                    <a16:creationId xmlns:a16="http://schemas.microsoft.com/office/drawing/2014/main" id="{28600183-4096-A464-D751-9B8330AA8C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09042971"/>
                  </p:ext>
                </p:extLst>
              </p:nvPr>
            </p:nvGraphicFramePr>
            <p:xfrm>
              <a:off x="208279" y="1279849"/>
              <a:ext cx="6159863" cy="3718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1390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2220853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219476">
                      <a:extLst>
                        <a:ext uri="{9D8B030D-6E8A-4147-A177-3AD203B41FA5}">
                          <a16:colId xmlns:a16="http://schemas.microsoft.com/office/drawing/2014/main" val="1669866027"/>
                        </a:ext>
                      </a:extLst>
                    </a:gridCol>
                    <a:gridCol w="2208144">
                      <a:extLst>
                        <a:ext uri="{9D8B030D-6E8A-4147-A177-3AD203B41FA5}">
                          <a16:colId xmlns:a16="http://schemas.microsoft.com/office/drawing/2014/main" val="2916564724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Quantifier Generation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8219" t="-41818" r="-110137" b="-2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05556" t="-41818" r="-1016667" b="-2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79558" t="-41818" r="-1105" b="-24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16154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Disjunct Conditional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8219" t="-87970" r="-110137" b="-50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05556" t="-87970" r="-1016667" b="-50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ECE7E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79558" t="-87970" r="-1105" b="-50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636071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Nested Quantifier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8219" t="-434783" r="-110137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705556" t="-434783" r="-1016667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79558" t="-434783" r="-1105" b="-1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1331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9290F70B-4E1B-9689-4F95-C99A11B52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7" y="1436913"/>
                <a:ext cx="5267032" cy="539371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l" defTabSz="914309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6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60"/>
                  </a:spcAft>
                  <a:buFont typeface="Arial" panose="020B0604020202020204" pitchFamily="34" charset="0"/>
                  <a:buChar char="•"/>
                  <a:defRPr sz="1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60"/>
                  </a:spcAft>
                  <a:buFont typeface="Arial" panose="020B0604020202020204" pitchFamily="34" charset="0"/>
                  <a:buChar char="•"/>
                  <a:defRPr sz="1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60"/>
                  </a:spcAft>
                  <a:buFont typeface="Arial" panose="020B0604020202020204" pitchFamily="34" charset="0"/>
                  <a:buChar char="•"/>
                  <a:defRPr sz="14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60"/>
                  </a:spcAft>
                  <a:buFont typeface="Arial" panose="020B0604020202020204" pitchFamily="34" charset="0"/>
                  <a:buChar char="•"/>
                  <a:defRPr sz="13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is any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 ∪,  ∩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9290F70B-4E1B-9689-4F95-C99A11B52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7" y="1436913"/>
                <a:ext cx="5267032" cy="539371"/>
              </a:xfrm>
              <a:prstGeom prst="rect">
                <a:avLst/>
              </a:prstGeom>
              <a:blipFill>
                <a:blip r:embed="rId4"/>
                <a:stretch>
                  <a:fillRect l="-962"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D648DC-69F0-0873-0625-469BD5D78695}"/>
                  </a:ext>
                </a:extLst>
              </p:cNvPr>
              <p:cNvSpPr txBox="1"/>
              <p:nvPr/>
            </p:nvSpPr>
            <p:spPr>
              <a:xfrm>
                <a:off x="150963" y="5033238"/>
                <a:ext cx="627449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Post-condition: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No quantifiers exist within the AST</a:t>
                </a:r>
                <a:endParaRPr lang="en-CA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No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 sz="2000"/>
                  <a:t>-operators exist within a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𝒍𝒐𝒐𝒑</m:t>
                    </m:r>
                  </m:oMath>
                </a14:m>
                <a:r>
                  <a:rPr lang="en-CA" sz="2000"/>
                  <a:t>’s predicate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 predicate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-clauses have an assigned generator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D648DC-69F0-0873-0625-469BD5D78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3" y="5033238"/>
                <a:ext cx="6274494" cy="1323439"/>
              </a:xfrm>
              <a:prstGeom prst="rect">
                <a:avLst/>
              </a:prstGeom>
              <a:blipFill>
                <a:blip r:embed="rId5"/>
                <a:stretch>
                  <a:fillRect l="-1069" t="-2304" r="-583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6A3F4DEC-5F7C-FCAB-2B62-A255BD2715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2774" y="3244645"/>
                <a:ext cx="5709226" cy="2902659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2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𝒍𝒐𝒄𝒂𝒕𝒊𝒐𝒏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   ∣(∑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𝒂𝒕𝒕𝒆𝒏𝒅𝒔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∣1)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br>
                  <a:rPr lang="en-US" sz="2000" dirty="0">
                    <a:ea typeface="Cambria Math" panose="02040503050406030204" pitchFamily="18" charset="0"/>
                  </a:rPr>
                </a:b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𝐥𝐨𝐨𝐩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𝒍𝒐𝒄𝒂𝒕𝒊𝒐𝒏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𝐥𝐨𝐨𝐩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𝒂𝒕𝒕𝒆𝒏𝒅𝒔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2000" dirty="0"/>
              </a:p>
              <a:p>
                <a:pPr marL="0" indent="0" algn="l">
                  <a:buNone/>
                </a:pPr>
                <a:br>
                  <a:rPr lang="en-CA" sz="2000" dirty="0">
                    <a:latin typeface="Cambria Math" panose="02040503050406030204" pitchFamily="18" charset="0"/>
                  </a:rPr>
                </a:b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6A3F4DEC-5F7C-FCAB-2B62-A255BD27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74" y="3244645"/>
                <a:ext cx="5709226" cy="2902659"/>
              </a:xfrm>
              <a:prstGeom prst="rect">
                <a:avLst/>
              </a:prstGeom>
              <a:blipFill>
                <a:blip r:embed="rId6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BC99535B-CDCC-62C6-DBB5-1E0958940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35670" y="4424733"/>
            <a:ext cx="617546" cy="336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62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21BD1-325E-3CED-B104-77473B86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4B3A-B9DF-2285-7111-8CFF575DF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6: Equality Elimination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93B1E6C-1B98-D2F4-E204-4CB5E85053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US"/>
                  <a:t>Eliminate all undefined variables (with implicit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CA"/>
                  <a:t> quantifiers)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93B1E6C-1B98-D2F4-E204-4CB5E8505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627" t="-214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319C4-58E6-C1FE-404E-3DD07B4278C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8169FA-86DD-F823-243A-F82824C7350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C17C7D-0FFA-1134-5185-BA5A60D1866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2E02818B-AE7D-B74E-0502-C88A1BDFDA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01781091"/>
                  </p:ext>
                </p:extLst>
              </p:nvPr>
            </p:nvGraphicFramePr>
            <p:xfrm>
              <a:off x="262910" y="1325021"/>
              <a:ext cx="7346203" cy="28426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8069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1930530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263860">
                      <a:extLst>
                        <a:ext uri="{9D8B030D-6E8A-4147-A177-3AD203B41FA5}">
                          <a16:colId xmlns:a16="http://schemas.microsoft.com/office/drawing/2014/main" val="1669866027"/>
                        </a:ext>
                      </a:extLst>
                    </a:gridCol>
                    <a:gridCol w="3613744">
                      <a:extLst>
                        <a:ext uri="{9D8B030D-6E8A-4147-A177-3AD203B41FA5}">
                          <a16:colId xmlns:a16="http://schemas.microsoft.com/office/drawing/2014/main" val="2916564724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Equality Elimination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⋀"/>
                                    <m:subHide m:val="on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1" i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CB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CB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⋀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𝑒𝑞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≔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2000"/>
                            <a:t>Where:</a:t>
                          </a:r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baseline="0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baseline="0" dirty="0" smtClean="0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000"/>
                            <a:t> is of the form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0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baseline="0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CA" sz="2000"/>
                        </a:p>
                        <a:p>
                          <a:pPr marL="285750" marR="0" lvl="0" indent="-28575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000"/>
                            <a:t> is undefined</a:t>
                          </a:r>
                          <a:r>
                            <a:rPr lang="en-CA" sz="2000" baseline="0"/>
                            <a:t> and unbound in the current scope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7CBC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8">
                <a:extLst>
                  <a:ext uri="{FF2B5EF4-FFF2-40B4-BE49-F238E27FC236}">
                    <a16:creationId xmlns:a16="http://schemas.microsoft.com/office/drawing/2014/main" id="{2E02818B-AE7D-B74E-0502-C88A1BDFDA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01781091"/>
                  </p:ext>
                </p:extLst>
              </p:nvPr>
            </p:nvGraphicFramePr>
            <p:xfrm>
              <a:off x="262910" y="1325021"/>
              <a:ext cx="7346203" cy="28426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8069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1930530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263860">
                      <a:extLst>
                        <a:ext uri="{9D8B030D-6E8A-4147-A177-3AD203B41FA5}">
                          <a16:colId xmlns:a16="http://schemas.microsoft.com/office/drawing/2014/main" val="1669866027"/>
                        </a:ext>
                      </a:extLst>
                    </a:gridCol>
                    <a:gridCol w="3613744">
                      <a:extLst>
                        <a:ext uri="{9D8B030D-6E8A-4147-A177-3AD203B41FA5}">
                          <a16:colId xmlns:a16="http://schemas.microsoft.com/office/drawing/2014/main" val="2916564724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2446401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Equality Elimination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9811" t="-17164" r="-202208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95455" t="-17164" r="-1356818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3541" t="-17164" r="-675" b="-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77E13-DA0B-480F-76D8-2C5EEFBEC1A1}"/>
                  </a:ext>
                </a:extLst>
              </p:cNvPr>
              <p:cNvSpPr txBox="1"/>
              <p:nvPr/>
            </p:nvSpPr>
            <p:spPr>
              <a:xfrm>
                <a:off x="262911" y="4528413"/>
                <a:ext cx="67839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Post-condition: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quantifiers exist within the AST</a:t>
                </a:r>
                <a:endParaRPr lang="en-CA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-operators exist within 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𝒍𝒐𝒐𝒑</m:t>
                    </m:r>
                  </m:oMath>
                </a14:m>
                <a:r>
                  <a:rPr lang="en-CA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’s predicate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 predicate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-clauses have an assigned generator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000"/>
                  <a:t>All</a:t>
                </a:r>
                <a:r>
                  <a:rPr lang="en-US" sz="2000" b="1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𝒍𝒐𝒐𝒑</m:t>
                    </m:r>
                  </m:oMath>
                </a14:m>
                <a:r>
                  <a:rPr lang="en-CA" sz="2000"/>
                  <a:t> predicate variables are defined.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77E13-DA0B-480F-76D8-2C5EEFBE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11" y="4528413"/>
                <a:ext cx="6783910" cy="1631216"/>
              </a:xfrm>
              <a:prstGeom prst="rect">
                <a:avLst/>
              </a:prstGeom>
              <a:blipFill>
                <a:blip r:embed="rId5"/>
                <a:stretch>
                  <a:fillRect l="-898" t="-1873" b="-6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vis">
                <a:extLst>
                  <a:ext uri="{FF2B5EF4-FFF2-40B4-BE49-F238E27FC236}">
                    <a16:creationId xmlns:a16="http://schemas.microsoft.com/office/drawing/2014/main" id="{688DD6A9-56CF-AE34-69F2-1E137A0D7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943" y="4637313"/>
                <a:ext cx="4633098" cy="1671521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𝐥𝐨𝐨𝐩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𝒍𝒐𝒄𝒂𝒕𝒊𝒐𝒏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𝐥𝐨𝐨𝐩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𝒂𝒕𝒕𝒆𝒏𝒅𝒔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2000"/>
              </a:p>
              <a:p>
                <a:pPr marL="0" indent="0" algn="l">
                  <a:buNone/>
                </a:pPr>
                <a:br>
                  <a:rPr lang="en-CA" sz="2000">
                    <a:latin typeface="Cambria Math" panose="02040503050406030204" pitchFamily="18" charset="0"/>
                  </a:rPr>
                </a:br>
                <a:endParaRPr lang="en-US" sz="200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20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!!vis">
                <a:extLst>
                  <a:ext uri="{FF2B5EF4-FFF2-40B4-BE49-F238E27FC236}">
                    <a16:creationId xmlns:a16="http://schemas.microsoft.com/office/drawing/2014/main" id="{688DD6A9-56CF-AE34-69F2-1E137A0D7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43" y="4637313"/>
                <a:ext cx="4633098" cy="1671521"/>
              </a:xfrm>
              <a:prstGeom prst="rect">
                <a:avLst/>
              </a:prstGeom>
              <a:blipFill>
                <a:blip r:embed="rId6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7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EB4-4111-A149-80A7-9B6D0B2AE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5565-255B-B222-4C9C-1A907A0B4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Phase 7: Code Generation 2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C3F7BD7-DF12-532C-2A4F-31D0E08F2C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US"/>
                  <a:t>Eliminate all intermediate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𝒍𝒐𝒐𝒑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structures</a:t>
                </a:r>
                <a:endParaRPr lang="en-CA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C3F7BD7-DF12-532C-2A4F-31D0E08F2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627" t="-214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F788AE-75EF-18F1-E5BC-250D9E0BACF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AEB6C3-3F33-236E-A01C-4CDA8F8F47F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810E3D-2B95-3BE7-1691-65A410FD58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8">
                <a:extLst>
                  <a:ext uri="{FF2B5EF4-FFF2-40B4-BE49-F238E27FC236}">
                    <a16:creationId xmlns:a16="http://schemas.microsoft.com/office/drawing/2014/main" id="{01ACC8E1-B282-A276-9C85-A9452FB3C80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2585801"/>
                  </p:ext>
                </p:extLst>
              </p:nvPr>
            </p:nvGraphicFramePr>
            <p:xfrm>
              <a:off x="121395" y="1328726"/>
              <a:ext cx="6783910" cy="2680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5134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1725385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239486">
                      <a:extLst>
                        <a:ext uri="{9D8B030D-6E8A-4147-A177-3AD203B41FA5}">
                          <a16:colId xmlns:a16="http://schemas.microsoft.com/office/drawing/2014/main" val="1669866027"/>
                        </a:ext>
                      </a:extLst>
                    </a:gridCol>
                    <a:gridCol w="3323905">
                      <a:extLst>
                        <a:ext uri="{9D8B030D-6E8A-4147-A177-3AD203B41FA5}">
                          <a16:colId xmlns:a16="http://schemas.microsoft.com/office/drawing/2014/main" val="2916564724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Conjunct Conditional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𝐥𝐨𝐨𝐩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nary>
                                  <m:naryPr>
                                    <m:chr m:val="⋀"/>
                                    <m:subHide m:val="on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1" i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CB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⇝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CB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⋀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𝑓𝑟𝑒𝑒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𝐭𝐡𝐞𝐧</m:t>
                                </m:r>
                              </m:oMath>
                            </m:oMathPara>
                          </a14:m>
                          <a:endParaRPr lang="en-US" sz="2000" b="1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𝐟𝐨𝐫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𝐝𝐨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⋀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¬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𝑓𝑟𝑒𝑒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𝐭𝐡𝐞𝐧</m:t>
                                </m:r>
                              </m:oMath>
                            </m:oMathPara>
                          </a14:m>
                          <a:endParaRPr lang="en-US" sz="2000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                        </m:t>
                                </m:r>
                                <m:r>
                                  <a:rPr lang="en-US" sz="2000" b="0" i="1" baseline="0" dirty="0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7CBC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8">
                <a:extLst>
                  <a:ext uri="{FF2B5EF4-FFF2-40B4-BE49-F238E27FC236}">
                    <a16:creationId xmlns:a16="http://schemas.microsoft.com/office/drawing/2014/main" id="{01ACC8E1-B282-A276-9C85-A9452FB3C80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2585801"/>
                  </p:ext>
                </p:extLst>
              </p:nvPr>
            </p:nvGraphicFramePr>
            <p:xfrm>
              <a:off x="121395" y="1328726"/>
              <a:ext cx="6783910" cy="2680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5134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1725385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239486">
                      <a:extLst>
                        <a:ext uri="{9D8B030D-6E8A-4147-A177-3AD203B41FA5}">
                          <a16:colId xmlns:a16="http://schemas.microsoft.com/office/drawing/2014/main" val="1669866027"/>
                        </a:ext>
                      </a:extLst>
                    </a:gridCol>
                    <a:gridCol w="3323905">
                      <a:extLst>
                        <a:ext uri="{9D8B030D-6E8A-4147-A177-3AD203B41FA5}">
                          <a16:colId xmlns:a16="http://schemas.microsoft.com/office/drawing/2014/main" val="2916564724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Rewrite Rules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2284286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Conjunct Conditional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87279" t="-18351" r="-208127" b="-2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358974" t="-18351" r="-1410256" b="-2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rgbClr val="D7CBC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4212" t="-18351" r="-733" b="-2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74C8DD-19F0-224A-F200-DF6CA09B7D4B}"/>
              </a:ext>
            </a:extLst>
          </p:cNvPr>
          <p:cNvSpPr txBox="1"/>
          <p:nvPr/>
        </p:nvSpPr>
        <p:spPr>
          <a:xfrm>
            <a:off x="262911" y="5007409"/>
            <a:ext cx="453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Post-condition: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Code is imperatively executable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vis">
                <a:extLst>
                  <a:ext uri="{FF2B5EF4-FFF2-40B4-BE49-F238E27FC236}">
                    <a16:creationId xmlns:a16="http://schemas.microsoft.com/office/drawing/2014/main" id="{5024ADCE-330E-EF40-F86F-B42945184F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9643" y="2563585"/>
                <a:ext cx="5252357" cy="3391464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𝐥𝐨𝐨𝐩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𝒍𝒐𝒄𝒂𝒕𝒊𝒐𝒏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𝐥𝐨𝐨𝐩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𝒂𝒕𝒕𝒆𝒏𝒅𝒔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2000" dirty="0"/>
              </a:p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CA" sz="2000" dirty="0"/>
              </a:p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CA" sz="2000" dirty="0"/>
              </a:p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≔0</m:t>
                      </m:r>
                    </m:oMath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𝐭𝐡𝐞𝐧</m:t>
                      </m:r>
                    </m:oMath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𝐭𝐡𝐞𝐧</m:t>
                      </m:r>
                    </m:oMath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b="1" dirty="0">
                  <a:latin typeface="Consolas" panose="020B0609020204030204" pitchFamily="49" charset="0"/>
                </a:endParaRPr>
              </a:p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CA" sz="2000" dirty="0"/>
              </a:p>
              <a:p>
                <a:pPr marL="0" indent="0" algn="l">
                  <a:buNone/>
                </a:pPr>
                <a:br>
                  <a:rPr lang="en-CA" sz="2000" dirty="0">
                    <a:latin typeface="Cambria Math" panose="02040503050406030204" pitchFamily="18" charset="0"/>
                  </a:rPr>
                </a:b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!!vis">
                <a:extLst>
                  <a:ext uri="{FF2B5EF4-FFF2-40B4-BE49-F238E27FC236}">
                    <a16:creationId xmlns:a16="http://schemas.microsoft.com/office/drawing/2014/main" id="{5024ADCE-330E-EF40-F86F-B4294518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643" y="2563585"/>
                <a:ext cx="5252357" cy="3391464"/>
              </a:xfrm>
              <a:prstGeom prst="rect">
                <a:avLst/>
              </a:prstGeom>
              <a:blipFill>
                <a:blip r:embed="rId5"/>
                <a:stretch>
                  <a:fillRect l="-580" b="-9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1DF359F6-429A-27D7-515A-4871C312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58347" y="4139922"/>
            <a:ext cx="438185" cy="238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4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66F2B-10AC-68BB-CF1F-76D65BE36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4EC5-F71B-3C0A-1267-6FDA5BD6A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Visitor Information System - Translation</a:t>
            </a:r>
            <a:br>
              <a:rPr lang="en-CA"/>
            </a:b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5757D-4F62-F84B-5F93-DEA0379DE1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Motivating Examples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C62E0C66-DDA4-9E68-2177-BB86DFAD6039}"/>
                  </a:ext>
                </a:extLst>
              </p:cNvPr>
              <p:cNvSpPr>
                <a:spLocks noGrp="1"/>
              </p:cNvSpPr>
              <p:nvPr>
                <p:ph idx="19"/>
              </p:nvPr>
            </p:nvSpPr>
            <p:spPr>
              <a:xfrm>
                <a:off x="163285" y="1300843"/>
                <a:ext cx="6783910" cy="4185557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𝑊𝑜𝑟𝑘𝑠h𝑜𝑝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↣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𝑅𝑜𝑜𝑚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𝑉𝑖𝑠𝑖𝑡𝑜𝑟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𝑊𝑜𝑟𝑘𝑠h𝑜𝑝</m:t>
                      </m:r>
                    </m:oMath>
                  </m:oMathPara>
                </a14:m>
                <a:br>
                  <a:rPr lang="en-US" sz="2000" dirty="0"/>
                </a:br>
                <a:endParaRPr lang="en-CA" sz="2000" dirty="0"/>
              </a:p>
              <a:p>
                <a:pPr marL="0" indent="0" algn="l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𝑐𝑎𝑟𝑑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𝑙𝑜𝑐𝑎𝑡𝑖𝑜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𝑎𝑡𝑡𝑒𝑛𝑑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)[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𝑟𝑜𝑜𝑚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↦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𝑎𝑡𝑡𝑒𝑛𝑑𝑠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𝒓𝒐𝒐𝒎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∣1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=∑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∣1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C62E0C66-DDA4-9E68-2177-BB86DFAD60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9"/>
              </p:nvPr>
            </p:nvSpPr>
            <p:spPr>
              <a:xfrm>
                <a:off x="163285" y="1300843"/>
                <a:ext cx="6783910" cy="4185557"/>
              </a:xfrm>
              <a:blipFill>
                <a:blip r:embed="rId3"/>
                <a:stretch>
                  <a:fillRect l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862B04-2E7B-B9B2-4C14-61C9C50310B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009A67-F180-C974-1F6F-6CF4C10A73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99B39D-8051-2ABF-316B-66D8C2EE24F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AC61DF7-4159-D56E-085D-91EE01737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134" y="2772015"/>
                <a:ext cx="5201718" cy="2399763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𝑟𝑜𝑜𝑚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𝐭𝐡𝐞𝐧</m:t>
                      </m:r>
                    </m:oMath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𝑛𝑢𝑚𝑀𝑒𝑎𝑙𝑠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AC61DF7-4159-D56E-085D-91EE0173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134" y="2772015"/>
                <a:ext cx="5201718" cy="2399763"/>
              </a:xfrm>
              <a:prstGeom prst="rect">
                <a:avLst/>
              </a:prstGeom>
              <a:blipFill>
                <a:blip r:embed="rId4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6B2A94EE-36C0-9B2A-BA89-FCAB9360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6953">
            <a:off x="6574382" y="4135516"/>
            <a:ext cx="1368556" cy="41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D9E86256-B352-11F5-1B18-852976B7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16662" y="3028047"/>
            <a:ext cx="473251" cy="25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2E641D21-0BE4-608D-4D38-02B5A1F4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16664" y="4312618"/>
            <a:ext cx="473249" cy="257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11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2093-D277-3E26-8706-3893E9D6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B0B0-C28F-36BF-1F0C-4A2D54F8C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Warehouse Inventory System – Translation</a:t>
            </a:r>
            <a:br>
              <a:rPr lang="en-CA"/>
            </a:b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206FB-EA9B-BAC7-A177-E3761894CD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Motivating Examples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6B814433-641E-F139-4A84-BCEDD3E91A19}"/>
                  </a:ext>
                </a:extLst>
              </p:cNvPr>
              <p:cNvSpPr>
                <a:spLocks noGrp="1"/>
              </p:cNvSpPr>
              <p:nvPr>
                <p:ph idx="19"/>
              </p:nvPr>
            </p:nvSpPr>
            <p:spPr>
              <a:xfrm>
                <a:off x="220286" y="1426502"/>
                <a:ext cx="7601100" cy="3755098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𝑐𝑎𝑡𝑎𝑙𝑜𝑔𝑢𝑒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𝑀𝑎𝑡𝑒𝑟𝑖𝑎𝑙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</m:oMath>
                  </m:oMathPara>
                </a14:m>
                <a:endParaRPr lang="en-US" sz="20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𝑖𝑛𝑣𝑒𝑛𝑡𝑜𝑟𝑦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𝑏𝑎𝑔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𝑀𝑎𝑡𝑒𝑟𝑖𝑎𝑙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sz="200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𝑟𝑒𝑐𝑖𝑝𝑒𝑠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𝑃𝑟𝑜𝑑𝑢𝑐𝑡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𝑏𝑎𝑔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𝑀𝑎𝑡𝑒𝑟𝑖𝑎𝑙</m:t>
                          </m:r>
                        </m:e>
                      </m:d>
                    </m:oMath>
                  </m:oMathPara>
                </a14:m>
                <a:endParaRPr lang="en-CA" sz="2000"/>
              </a:p>
              <a:p>
                <a:pPr marL="0" indent="0" algn="l">
                  <a:buNone/>
                </a:pPr>
                <a:endParaRPr lang="en-US" sz="20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r>
                  <a:rPr lang="en-US" sz="20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Restocking price, with a target inventory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𝑖𝑛𝑣𝑒𝑛𝑡𝑜𝑟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endParaRPr lang="en-US" sz="20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0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𝑐𝑎𝑡𝑎𝑙𝑜𝑔𝑢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𝑖𝑛𝑣𝑒𝑛𝑡𝑜𝑟𝑦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𝑖𝑛𝑣𝑒𝑛𝑡𝑜𝑟𝑦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0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𝑖𝑛𝑣𝑒𝑛𝑡𝑜𝑟𝑦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𝑖𝑛𝑣𝑒𝑛𝑡𝑜𝑟𝑦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≥0∧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𝑐𝑎𝑡𝑎𝑙𝑜𝑔𝑢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!!vis">
                <a:extLst>
                  <a:ext uri="{FF2B5EF4-FFF2-40B4-BE49-F238E27FC236}">
                    <a16:creationId xmlns:a16="http://schemas.microsoft.com/office/drawing/2014/main" id="{6B814433-641E-F139-4A84-BCEDD3E91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9"/>
              </p:nvPr>
            </p:nvSpPr>
            <p:spPr>
              <a:xfrm>
                <a:off x="220286" y="1426502"/>
                <a:ext cx="7601100" cy="3755098"/>
              </a:xfrm>
              <a:blipFill>
                <a:blip r:embed="rId3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E8C4FA-99D3-555A-A155-EBB80883D8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68C490-8D68-AB4A-5D5F-857CAAF4C58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675C1B-6FD9-3F35-92CF-77AE673C022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4D3D4D5D-DE1B-99D7-0FCA-B9E6583D0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3088" y="2070355"/>
                <a:ext cx="4636001" cy="1872537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≔0</m:t>
                      </m:r>
                    </m:oMath>
                    <m:oMath xmlns:m="http://schemas.openxmlformats.org/officeDocument/2006/math">
                      <m:r>
                        <a:rPr lang="en-US" sz="1800" b="1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𝑖𝑛𝑣𝑒𝑛𝑡𝑜𝑟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𝑖𝑛𝑣𝑒𝑛𝑡𝑜𝑟𝑦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𝐭𝐡𝐞𝐧</m:t>
                      </m:r>
                    </m:oMath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𝑐𝑎𝑡𝑎𝑙𝑜𝑔𝑢𝑒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>
                  <a:latin typeface="Consolas" panose="020B0609020204030204" pitchFamily="49" charset="0"/>
                </a:endParaRPr>
              </a:p>
              <a:p>
                <a:pPr marL="0" indent="0" algn="l">
                  <a:buFont typeface="Arial" panose="020B0604020202020204" pitchFamily="34" charset="0"/>
                  <a:buNone/>
                </a:pPr>
                <a:endParaRPr lang="en-US" sz="180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4D3D4D5D-DE1B-99D7-0FCA-B9E6583D0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88" y="2070355"/>
                <a:ext cx="4636001" cy="1872537"/>
              </a:xfrm>
              <a:prstGeom prst="rect">
                <a:avLst/>
              </a:prstGeom>
              <a:blipFill>
                <a:blip r:embed="rId4"/>
                <a:stretch>
                  <a:fillRect l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4316122B-94E1-E691-B88C-FAD84B23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2515">
            <a:off x="6770447" y="3910963"/>
            <a:ext cx="1565021" cy="42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BB2B67C4-D255-F07C-CE19-16BD3298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14022" y="4185641"/>
            <a:ext cx="540989" cy="199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04EA-F58E-BEC4-DF96-5E7F32945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Abstract Data Types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F17DE-4FBE-DE63-337F-D520423CB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Operations [Abrial 10][Gries, Schneider 93]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B3F56CD-9171-47AB-792D-8F36E8EF2428}"/>
                  </a:ext>
                </a:extLst>
              </p:cNvPr>
              <p:cNvGraphicFramePr>
                <a:graphicFrameLocks noGrp="1"/>
              </p:cNvGraphicFramePr>
              <p:nvPr>
                <p:ph idx="19"/>
                <p:extLst>
                  <p:ext uri="{D42A27DB-BD31-4B8C-83A1-F6EECF244321}">
                    <p14:modId xmlns:p14="http://schemas.microsoft.com/office/powerpoint/2010/main" val="822405619"/>
                  </p:ext>
                </p:extLst>
              </p:nvPr>
            </p:nvGraphicFramePr>
            <p:xfrm>
              <a:off x="1" y="1441807"/>
              <a:ext cx="12192001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8326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602230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765288900"/>
                        </a:ext>
                      </a:extLst>
                    </a:gridCol>
                    <a:gridCol w="4691745">
                      <a:extLst>
                        <a:ext uri="{9D8B030D-6E8A-4147-A177-3AD203B41FA5}">
                          <a16:colId xmlns:a16="http://schemas.microsoft.com/office/drawing/2014/main" val="40565043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Syntax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Label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Syntax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Label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𝑠𝑒𝑡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Unordered, unique collection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Union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4785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Relation,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𝑠𝑒𝑡</m:t>
                              </m:r>
                              <m:r>
                                <a:rPr lang="en-US" sz="2000" b="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r>
                                <a:rPr lang="en-US" sz="2000" b="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rtl="0" eaLnBrk="1" fontAlgn="auto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Intersection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90889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ℕ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Bag/Multiset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rtl="0" eaLnBrk="1" fontAlgn="auto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Difference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26061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Empty 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000" b="0" i="1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Cartesian Product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65270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 …}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Set 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𝑑𝑜𝑚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Domain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28159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Set Comprehension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𝑟𝑎𝑛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Range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9813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Pair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Image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Partial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m:rPr>
                                    <m:nor/>
                                  </m:rPr>
                                  <a:rPr lang="en-CA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BRAVE SANS MONO" panose="020B0609030804020204" pitchFamily="49" charset="77"/>
                                    <a:ea typeface="+mn-ea"/>
                                    <a:cs typeface="+mn-cs"/>
                                  </a:rPr>
                                  <m:t></m:t>
                                </m:r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 dirty="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Overriding</a:t>
                          </a:r>
                          <a:endParaRPr lang="en-US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20212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Total Injective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Composition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1588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Subset</a:t>
                          </a:r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rtl="0" eaLnBrk="1" fontAlgn="auto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m:rPr>
                                    <m:nor/>
                                  </m:rPr>
                                  <a:rPr lang="en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◁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u="none" strike="noStrike" kern="1200">
                                    <a:solidFill>
                                      <a:srgbClr val="0F0F0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Domain Restriction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4241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Bag Difference</a:t>
                          </a:r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 dirty="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Inverse</a:t>
                          </a:r>
                          <a:endParaRPr lang="en-US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2311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B3F56CD-9171-47AB-792D-8F36E8EF2428}"/>
                  </a:ext>
                </a:extLst>
              </p:cNvPr>
              <p:cNvGraphicFramePr>
                <a:graphicFrameLocks noGrp="1"/>
              </p:cNvGraphicFramePr>
              <p:nvPr>
                <p:ph idx="19"/>
                <p:extLst>
                  <p:ext uri="{D42A27DB-BD31-4B8C-83A1-F6EECF244321}">
                    <p14:modId xmlns:p14="http://schemas.microsoft.com/office/powerpoint/2010/main" val="822405619"/>
                  </p:ext>
                </p:extLst>
              </p:nvPr>
            </p:nvGraphicFramePr>
            <p:xfrm>
              <a:off x="1" y="1441807"/>
              <a:ext cx="12192001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8326">
                      <a:extLst>
                        <a:ext uri="{9D8B030D-6E8A-4147-A177-3AD203B41FA5}">
                          <a16:colId xmlns:a16="http://schemas.microsoft.com/office/drawing/2014/main" val="1061725053"/>
                        </a:ext>
                      </a:extLst>
                    </a:gridCol>
                    <a:gridCol w="4602230">
                      <a:extLst>
                        <a:ext uri="{9D8B030D-6E8A-4147-A177-3AD203B41FA5}">
                          <a16:colId xmlns:a16="http://schemas.microsoft.com/office/drawing/2014/main" val="345957062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765288900"/>
                        </a:ext>
                      </a:extLst>
                    </a:gridCol>
                    <a:gridCol w="4691745">
                      <a:extLst>
                        <a:ext uri="{9D8B030D-6E8A-4147-A177-3AD203B41FA5}">
                          <a16:colId xmlns:a16="http://schemas.microsoft.com/office/drawing/2014/main" val="40565043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Syntax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Label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Syntax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Label</a:t>
                          </a:r>
                          <a:endParaRPr lang="en-CA" sz="200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788451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106250" r="-723077" b="-10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Unordered, unique collection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333" t="-106250" r="-335135" b="-10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Union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4785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212903" r="-723077" b="-9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507" t="-212903" r="-133058" b="-9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333" t="-212903" r="-335135" b="-9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Intersection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90889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312903" r="-723077" b="-8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Bag/Multiset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333" t="-312903" r="-335135" b="-8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Difference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260610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412903" r="-723077" b="-7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Empty 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333" t="-412903" r="-335135" b="-7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Cartesian Product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65270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496875" r="-723077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Set 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433333" t="-496875" r="-335135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Domain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28159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616129" r="-723077" b="-5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Set Comprehension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433333" t="-616129" r="-335135" b="-5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Range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9813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716129" r="-723077" b="-4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dirty="0">
                              <a:effectLst/>
                              <a:latin typeface="Arial" panose="020B0604020202020204" pitchFamily="34" charset="0"/>
                            </a:rPr>
                            <a:t>Pair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433333" t="-716129" r="-335135" b="-4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Image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50002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816129" r="-723077" b="-3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Partial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433333" t="-816129" r="-335135" b="-3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Overriding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202129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855" t="-887500" r="-723077" b="-2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>
                              <a:effectLst/>
                              <a:latin typeface="Arial" panose="020B0604020202020204" pitchFamily="34" charset="0"/>
                            </a:rPr>
                            <a:t>Total Injective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433333" t="-887500" r="-335135" b="-2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Composition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158805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5" t="-1019355" r="-723077" b="-1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Subset</a:t>
                          </a:r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3333" t="-1019355" r="-335135" b="-1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Domain Restriction</a:t>
                          </a:r>
                          <a:endParaRPr lang="en-US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4241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5" t="-1119355" r="-723077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Bag Difference</a:t>
                          </a:r>
                          <a:endParaRPr lang="en-US" sz="20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433333" t="-1119355" r="-335135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rtl="0" eaLnBrk="1" fontAlgn="ctr" latinLnBrk="0" hangingPunct="1">
                            <a:buNone/>
                          </a:pPr>
                          <a:r>
                            <a:rPr lang="en-US" sz="2000" b="0" i="0" u="none" strike="noStrike" kern="1200" dirty="0">
                              <a:solidFill>
                                <a:srgbClr val="0F0F0F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Inverse</a:t>
                          </a:r>
                          <a:endParaRPr lang="en-US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23117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8E7ED7-A494-D75B-E228-2C0A800C6B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6AD08D-3D17-F78E-CBD3-3CF528DBE6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2CD6F8-BB5F-4B63-B0BD-4D2EA3D1157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C7D3E-369B-9860-0C66-9289D4AD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3649-75FE-7AFB-9FC5-33CADE9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41" y="274320"/>
            <a:ext cx="11665548" cy="44329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Conway’s Game of Life – Translation</a:t>
            </a:r>
            <a:endParaRPr lang="en-CA" sz="2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AC031-A4D1-96EF-F0B3-244B39668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11" y="760320"/>
            <a:ext cx="11666178" cy="344330"/>
          </a:xfrm>
        </p:spPr>
        <p:txBody>
          <a:bodyPr anchor="t">
            <a:normAutofit/>
          </a:bodyPr>
          <a:lstStyle/>
          <a:p>
            <a:r>
              <a:rPr lang="en-US" sz="1800"/>
              <a:t>Motivating Examples</a:t>
            </a:r>
            <a:endParaRPr lang="en-CA" sz="1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4FAF9D-4B9B-EC37-14F7-81B6ECBF708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185911" y="6372667"/>
            <a:ext cx="1543668" cy="21006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July 22, 2025</a:t>
            </a:r>
          </a:p>
        </p:txBody>
      </p:sp>
      <p:sp>
        <p:nvSpPr>
          <p:cNvPr id="1031" name="Footer Placeholder 6">
            <a:extLst>
              <a:ext uri="{FF2B5EF4-FFF2-40B4-BE49-F238E27FC236}">
                <a16:creationId xmlns:a16="http://schemas.microsoft.com/office/drawing/2014/main" id="{833F7806-942F-814B-DCD4-AB7E7A2D185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916" y="6372000"/>
            <a:ext cx="4114169" cy="226688"/>
          </a:xfrm>
        </p:spPr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27D14E-88E7-ADD1-119B-D89DE48CE1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65543" y="6372000"/>
            <a:ext cx="458159" cy="22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1AB9B0-3E43-D847-B073-60FE8FAFFDB7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FCB2AB9-2B5E-5552-8CA3-2CB9F450B8CD}"/>
                  </a:ext>
                </a:extLst>
              </p:cNvPr>
              <p:cNvSpPr>
                <a:spLocks noGrp="1"/>
              </p:cNvSpPr>
              <p:nvPr>
                <p:ph idx="19"/>
              </p:nvPr>
            </p:nvSpPr>
            <p:spPr>
              <a:xfrm>
                <a:off x="262911" y="1381856"/>
                <a:ext cx="6071435" cy="5084257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𝑛𝑒𝑖𝑔h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𝐵𝑜𝑢𝑛𝑑𝑎𝑟𝑦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..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..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𝑛𝑒𝑥𝑡𝑆𝑡𝑒𝑝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𝐿𝑖𝑣𝑖𝑛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∧ 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𝑐𝑎𝑟𝑑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𝑛𝑒𝑖𝑔h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𝐿𝑖𝑣𝑖𝑛𝑔</m:t>
                              </m:r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= 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} 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∪ 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𝑛𝑒𝑖𝑔h</m:t>
                      </m:r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𝐿𝑖𝑣𝑖𝑛𝑔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] 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∧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𝑐𝑎𝑟𝑑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𝑛𝑒𝑖𝑔h</m:t>
                      </m:r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[{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}] ∩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𝐿𝑖𝑣𝑖𝑛𝑔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)=3∣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sz="2000" dirty="0"/>
              </a:p>
              <a:p>
                <a:pPr marL="0" indent="0" algn="l">
                  <a:buNone/>
                </a:pPr>
                <a:br>
                  <a:rPr lang="en-CA" sz="2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𝑛𝑒𝑥𝑡𝑆𝑡𝑒𝑝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∧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𝑐𝑎𝑟𝑑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𝑛𝑒𝑖𝑔h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𝐿𝑖𝑣𝑖𝑛𝑔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  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𝐿𝑖𝑣𝑖𝑛𝑔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=2)∨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FCB2AB9-2B5E-5552-8CA3-2CB9F450B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9"/>
              </p:nvPr>
            </p:nvSpPr>
            <p:spPr>
              <a:xfrm>
                <a:off x="262911" y="1381856"/>
                <a:ext cx="6071435" cy="5084257"/>
              </a:xfrm>
              <a:blipFill>
                <a:blip r:embed="rId3"/>
                <a:stretch>
                  <a:fillRect l="-626" r="-418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90DF6C-172C-060D-A63B-702A78305349}"/>
              </a:ext>
            </a:extLst>
          </p:cNvPr>
          <p:cNvSpPr txBox="1">
            <a:spLocks/>
          </p:cNvSpPr>
          <p:nvPr/>
        </p:nvSpPr>
        <p:spPr>
          <a:xfrm>
            <a:off x="203685" y="2711885"/>
            <a:ext cx="4278441" cy="2555125"/>
          </a:xfrm>
          <a:prstGeom prst="rect">
            <a:avLst/>
          </a:prstGeom>
        </p:spPr>
        <p:txBody>
          <a:bodyPr>
            <a:noAutofit/>
          </a:bodyPr>
          <a:lstStyle>
            <a:lvl1pPr marL="228577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2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92777D5-EB11-0C7E-5777-B162243A6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695993"/>
                <a:ext cx="5562816" cy="3781616"/>
              </a:xfrm>
              <a:prstGeom prst="rect">
                <a:avLst/>
              </a:prstGeom>
            </p:spPr>
            <p:txBody>
              <a:bodyPr/>
              <a:lstStyle>
                <a:lvl1pPr marL="228577" indent="-228577" algn="ctr" defTabSz="9143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32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86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40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94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49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7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1" indent="-228577" algn="l" defTabSz="91430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𝑛𝑒𝑥𝑡𝑆𝑡𝑒𝑝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≔∅</m:t>
                      </m:r>
                    </m:oMath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𝑛𝑒𝑖𝑔h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𝐝𝐨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𝐿𝑖𝑣𝑖𝑛𝑔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𝐭𝐡𝐞𝐧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𝐿𝑖𝑣𝑖𝑛𝑔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𝐭𝐡𝐞𝐧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𝑛𝑒𝑥𝑡𝑆𝑡𝑒𝑝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𝑛𝑒𝑥𝑡𝑆𝑡𝑒𝑝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∪{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br>
                  <a:rPr lang="en-US" sz="2000">
                    <a:latin typeface="Consolas" panose="020B0609020204030204" pitchFamily="49" charset="0"/>
                  </a:rPr>
                </a:br>
                <a:endParaRPr lang="en-CA" sz="20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92777D5-EB11-0C7E-5777-B162243A6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5993"/>
                <a:ext cx="5562816" cy="3781616"/>
              </a:xfrm>
              <a:prstGeom prst="rect">
                <a:avLst/>
              </a:prstGeom>
              <a:blipFill>
                <a:blip r:embed="rId4"/>
                <a:stretch>
                  <a:fillRect l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AFF7C978-A237-D3AB-6AC0-206257A2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7893">
            <a:off x="5561212" y="4463781"/>
            <a:ext cx="1687766" cy="62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752F7837-E866-926D-C429-0B515271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70560" y="4787457"/>
            <a:ext cx="552368" cy="203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5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BCB5-95A9-A742-7E5D-9E25981B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2BA-2B3A-BFBE-C089-FECFCCF96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82FED-3448-D3F0-C3CD-6C3A8E884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2F0BB-FC1F-3E56-C339-32952E9BBD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11666178" cy="2337001"/>
          </a:xfrm>
        </p:spPr>
        <p:txBody>
          <a:bodyPr/>
          <a:lstStyle/>
          <a:p>
            <a:r>
              <a:rPr lang="en-US"/>
              <a:t>Intermediate sets never grow larger than </a:t>
            </a:r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max(starting sets, resulting set)</a:t>
            </a:r>
          </a:p>
          <a:p>
            <a:r>
              <a:rPr lang="en-US"/>
              <a:t>Unions, Relation Overriding, and Cartesian Products are limited in growth</a:t>
            </a:r>
          </a:p>
          <a:p>
            <a:r>
              <a:rPr lang="en-US"/>
              <a:t>Other operators only decrease the size of a resulting set</a:t>
            </a:r>
          </a:p>
          <a:p>
            <a:r>
              <a:rPr lang="en-US"/>
              <a:t>What about running time?…</a:t>
            </a:r>
          </a:p>
          <a:p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AD03D3-B51B-D5A0-6578-5E5A31578D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79934A-A55E-DB3B-3870-96BE663878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BDE760-6C4C-FDA5-462C-8D546E0BD60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B713C-D092-1663-6C21-3C2C45AB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9C8C-3BCB-62DC-B15E-F87BA51EE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498AD-DA6F-96BB-BD5C-BD6C08EF6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Operation Running Time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66C862-E362-E5D8-055C-D5317E0E651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5F2525-E71F-61E8-78B6-03EA504937B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50AC29-A607-5A03-3AE1-ACA99BB672B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C530B2-CB5F-774E-BEE0-EA1CBA605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80068"/>
                  </p:ext>
                </p:extLst>
              </p:nvPr>
            </p:nvGraphicFramePr>
            <p:xfrm>
              <a:off x="3049235" y="1910093"/>
              <a:ext cx="60935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704">
                      <a:extLst>
                        <a:ext uri="{9D8B030D-6E8A-4147-A177-3AD203B41FA5}">
                          <a16:colId xmlns:a16="http://schemas.microsoft.com/office/drawing/2014/main" val="2438451785"/>
                        </a:ext>
                      </a:extLst>
                    </a:gridCol>
                    <a:gridCol w="3923826">
                      <a:extLst>
                        <a:ext uri="{9D8B030D-6E8A-4147-A177-3AD203B41FA5}">
                          <a16:colId xmlns:a16="http://schemas.microsoft.com/office/drawing/2014/main" val="30016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Operation</a:t>
                          </a:r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Expected Running Time</a:t>
                          </a:r>
                          <a:endParaRPr lang="en-CA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6280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783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704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106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2890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m:rPr>
                                    <m:nor/>
                                  </m:rPr>
                                  <a:rPr lang="en-CA" sz="24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◁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34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CA" sz="24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BRAVE SANS MONO" panose="020B0609030804020204" pitchFamily="49" charset="77"/>
                                    <a:ea typeface="+mn-ea"/>
                                    <a:cs typeface="+mn-cs"/>
                                  </a:rPr>
                                  <m:t>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Q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48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R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∘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3052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C530B2-CB5F-774E-BEE0-EA1CBA605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80068"/>
                  </p:ext>
                </p:extLst>
              </p:nvPr>
            </p:nvGraphicFramePr>
            <p:xfrm>
              <a:off x="3049235" y="1910093"/>
              <a:ext cx="60935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704">
                      <a:extLst>
                        <a:ext uri="{9D8B030D-6E8A-4147-A177-3AD203B41FA5}">
                          <a16:colId xmlns:a16="http://schemas.microsoft.com/office/drawing/2014/main" val="2438451785"/>
                        </a:ext>
                      </a:extLst>
                    </a:gridCol>
                    <a:gridCol w="3923826">
                      <a:extLst>
                        <a:ext uri="{9D8B030D-6E8A-4147-A177-3AD203B41FA5}">
                          <a16:colId xmlns:a16="http://schemas.microsoft.com/office/drawing/2014/main" val="3001644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Operation</a:t>
                          </a:r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Expected Running Time</a:t>
                          </a:r>
                          <a:endParaRPr lang="en-CA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62800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109333" r="-182022" b="-6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109333" r="-621" b="-6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78348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209333" r="-182022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209333" r="-621" b="-5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7043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305263" r="-182022" b="-4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305263" r="-621" b="-414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10672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410667" r="-1820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410667" r="-621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28909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510667" r="-18202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510667" r="-62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86347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610667" r="-18202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610667" r="-621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44817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1" t="-710667" r="-18202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435" t="-710667" r="-62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3052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56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345B-50FA-E23C-90AA-3AAEA0970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C6A8-6609-FAA3-42E8-D9F0D07A7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A09E8-7BD7-14A6-78AB-4A673A97D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Examples Running Time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43625D-D4B4-9F34-1C57-36808AEC991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D8D254-74D2-C0EF-1533-1330E9FA72B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3C5556-469D-4FCD-FB9A-C63ED573E9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F5CEFFB-C1A7-5BB6-C97D-45F82C4259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800770"/>
                  </p:ext>
                </p:extLst>
              </p:nvPr>
            </p:nvGraphicFramePr>
            <p:xfrm>
              <a:off x="0" y="1614297"/>
              <a:ext cx="12192001" cy="40233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30829">
                      <a:extLst>
                        <a:ext uri="{9D8B030D-6E8A-4147-A177-3AD203B41FA5}">
                          <a16:colId xmlns:a16="http://schemas.microsoft.com/office/drawing/2014/main" val="736103038"/>
                        </a:ext>
                      </a:extLst>
                    </a:gridCol>
                    <a:gridCol w="5192485">
                      <a:extLst>
                        <a:ext uri="{9D8B030D-6E8A-4147-A177-3AD203B41FA5}">
                          <a16:colId xmlns:a16="http://schemas.microsoft.com/office/drawing/2014/main" val="1673313754"/>
                        </a:ext>
                      </a:extLst>
                    </a:gridCol>
                    <a:gridCol w="3238500">
                      <a:extLst>
                        <a:ext uri="{9D8B030D-6E8A-4147-A177-3AD203B41FA5}">
                          <a16:colId xmlns:a16="http://schemas.microsoft.com/office/drawing/2014/main" val="263446509"/>
                        </a:ext>
                      </a:extLst>
                    </a:gridCol>
                    <a:gridCol w="2030187">
                      <a:extLst>
                        <a:ext uri="{9D8B030D-6E8A-4147-A177-3AD203B41FA5}">
                          <a16:colId xmlns:a16="http://schemas.microsoft.com/office/drawing/2014/main" val="125930421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CA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Core Expression</a:t>
                          </a:r>
                          <a:endParaRPr lang="en-CA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Naïve Running Time</a:t>
                          </a:r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Optimized Running Time</a:t>
                          </a:r>
                          <a:endParaRPr lang="en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537022"/>
                      </a:ext>
                    </a:extLst>
                  </a:tr>
                  <a:tr h="458475"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Visitor Information System</a:t>
                          </a:r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𝑙𝑜𝑐𝑎𝑡𝑖𝑜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𝑎𝑡𝑡𝑒𝑛𝑑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𝑟𝑜𝑜𝑚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000"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𝑙𝑜𝑐𝑎𝑡𝑖𝑜𝑛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𝑎𝑡𝑡𝑒𝑛𝑑𝑠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𝑎𝑡𝑡𝑒𝑛𝑑𝑠</m:t>
                                    </m:r>
                                  </m:e>
                                </m:d>
                                <m:r>
                                  <a:rPr lang="en-US" sz="20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55777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Warehouse Inventory System</a:t>
                          </a:r>
                          <a:endParaRPr lang="en-CA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∑</m:t>
                                </m:r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↦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↦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𝑖𝑛𝑣𝑒𝑛𝑡𝑜𝑟𝑦</m:t>
                                    </m:r>
                                  </m:e>
                                  <m:sub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− 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𝑖𝑛𝑣𝑒𝑛𝑡𝑜𝑟𝑦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)∘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𝑐𝑎𝑡𝑎𝑙𝑜𝑔𝑢</m:t>
                                </m:r>
                                <m:sSup>
                                  <m:sSup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∣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  <m:r>
                                  <a:rPr lang="en-US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𝑖𝑛𝑣𝑒𝑛𝑡𝑜𝑟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𝑐𝑎𝑡𝑎𝑙𝑜𝑔𝑢𝑒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𝑖𝑛𝑣𝑒𝑛𝑡𝑜𝑟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>
                            <a:effectLst/>
                          </a:endParaRPr>
                        </a:p>
                        <a:p>
                          <a:endParaRPr lang="en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211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Conway’s Game of Life</a:t>
                          </a:r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𝐿𝑖𝑣𝑖𝑛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∧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𝑐𝑎𝑟𝑑</m:t>
                                </m:r>
                                <m:d>
                                  <m:d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𝐿𝑖𝑣𝑖𝑛𝑔</m:t>
                                    </m:r>
                                  </m:e>
                                </m:d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= 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∪ {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𝐿𝑖𝑣𝑖𝑛𝑔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        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∧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𝑐𝑎𝑟𝑑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[{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}] ∩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𝐿𝑖𝑣𝑖𝑛𝑔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)=3∣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CA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𝐵𝑜𝑢𝑛𝑑𝑎𝑟𝑦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  <a:p>
                          <a:endParaRPr lang="en-CA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𝐵𝑜𝑢𝑛𝑑𝑎𝑟𝑦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9918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F5CEFFB-C1A7-5BB6-C97D-45F82C4259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800770"/>
                  </p:ext>
                </p:extLst>
              </p:nvPr>
            </p:nvGraphicFramePr>
            <p:xfrm>
              <a:off x="0" y="1614297"/>
              <a:ext cx="12192001" cy="40233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30829">
                      <a:extLst>
                        <a:ext uri="{9D8B030D-6E8A-4147-A177-3AD203B41FA5}">
                          <a16:colId xmlns:a16="http://schemas.microsoft.com/office/drawing/2014/main" val="736103038"/>
                        </a:ext>
                      </a:extLst>
                    </a:gridCol>
                    <a:gridCol w="5192485">
                      <a:extLst>
                        <a:ext uri="{9D8B030D-6E8A-4147-A177-3AD203B41FA5}">
                          <a16:colId xmlns:a16="http://schemas.microsoft.com/office/drawing/2014/main" val="1673313754"/>
                        </a:ext>
                      </a:extLst>
                    </a:gridCol>
                    <a:gridCol w="3238500">
                      <a:extLst>
                        <a:ext uri="{9D8B030D-6E8A-4147-A177-3AD203B41FA5}">
                          <a16:colId xmlns:a16="http://schemas.microsoft.com/office/drawing/2014/main" val="263446509"/>
                        </a:ext>
                      </a:extLst>
                    </a:gridCol>
                    <a:gridCol w="2030187">
                      <a:extLst>
                        <a:ext uri="{9D8B030D-6E8A-4147-A177-3AD203B41FA5}">
                          <a16:colId xmlns:a16="http://schemas.microsoft.com/office/drawing/2014/main" val="125930421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CA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Core Expression</a:t>
                          </a:r>
                          <a:endParaRPr lang="en-CA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Naïve Running Time</a:t>
                          </a:r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Optimized Running Time</a:t>
                          </a:r>
                          <a:endParaRPr lang="en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537022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Visitor Information System</a:t>
                          </a:r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415" t="-73418" r="-101707" b="-239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4510" t="-73418" r="-63529" b="-239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250" t="-73418" r="-1250" b="-239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577732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/>
                            <a:t>Warehouse Inventory System</a:t>
                          </a:r>
                          <a:endParaRPr lang="en-CA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415" t="-171250" r="-101707" b="-13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4510" t="-171250" r="-63529" b="-13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250" t="-171250" r="-1250" b="-13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1728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pPr marL="0" marR="0" lvl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Conway’s Game of Life</a:t>
                          </a:r>
                          <a:endParaRPr lang="en-CA" sz="200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415" t="-210680" r="-101707" b="-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4510" t="-210680" r="-63529" b="-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250" t="-210680" r="-1250" b="-5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918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llout: Bent Line with No Border 11">
                <a:extLst>
                  <a:ext uri="{FF2B5EF4-FFF2-40B4-BE49-F238E27FC236}">
                    <a16:creationId xmlns:a16="http://schemas.microsoft.com/office/drawing/2014/main" id="{E48A6A06-43C4-291A-3D36-D2B2429D3B00}"/>
                  </a:ext>
                </a:extLst>
              </p:cNvPr>
              <p:cNvSpPr/>
              <p:nvPr/>
            </p:nvSpPr>
            <p:spPr>
              <a:xfrm>
                <a:off x="6913506" y="5819882"/>
                <a:ext cx="4239714" cy="322683"/>
              </a:xfrm>
              <a:prstGeom prst="callout2">
                <a:avLst>
                  <a:gd name="adj1" fmla="val 62737"/>
                  <a:gd name="adj2" fmla="val -3197"/>
                  <a:gd name="adj3" fmla="val -381402"/>
                  <a:gd name="adj4" fmla="val -5824"/>
                  <a:gd name="adj5" fmla="val -387395"/>
                  <a:gd name="adj6" fmla="val -8090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𝐿𝑖𝑣𝑖𝑛𝑔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𝐵𝑜𝑢𝑛𝑑𝑎𝑟𝑦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𝐵𝑜𝑢𝑛𝑑𝑎𝑟𝑦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</a:t>
                </a:r>
              </a:p>
            </p:txBody>
          </p:sp>
        </mc:Choice>
        <mc:Fallback xmlns="">
          <p:sp>
            <p:nvSpPr>
              <p:cNvPr id="12" name="Callout: Bent Line with No Border 11">
                <a:extLst>
                  <a:ext uri="{FF2B5EF4-FFF2-40B4-BE49-F238E27FC236}">
                    <a16:creationId xmlns:a16="http://schemas.microsoft.com/office/drawing/2014/main" id="{E48A6A06-43C4-291A-3D36-D2B2429D3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506" y="5819882"/>
                <a:ext cx="4239714" cy="322683"/>
              </a:xfrm>
              <a:prstGeom prst="callout2">
                <a:avLst>
                  <a:gd name="adj1" fmla="val 62737"/>
                  <a:gd name="adj2" fmla="val -3197"/>
                  <a:gd name="adj3" fmla="val -381402"/>
                  <a:gd name="adj4" fmla="val -5824"/>
                  <a:gd name="adj5" fmla="val -387395"/>
                  <a:gd name="adj6" fmla="val -80908"/>
                </a:avLst>
              </a:prstGeom>
              <a:blipFill>
                <a:blip r:embed="rId4"/>
                <a:stretch>
                  <a:fillRect b="-65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016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9199E-1B75-B887-64E3-DE1F070C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F8FC-6630-B156-D757-5E22B4A9A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CB907-EC43-68FA-BD82-C4B164713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Complex Operation Running Time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3C7E57-144A-674E-B761-28B0C774C30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E5D0D4-C194-6A33-C2F5-09FFBC865FA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B0CC00-2981-B56C-3FEB-5C2A4927E8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74F387F-BD4A-C51F-C607-D415EA42AD4D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62911" y="3886200"/>
                <a:ext cx="11346971" cy="1442720"/>
              </a:xfrm>
            </p:spPr>
            <p:txBody>
              <a:bodyPr/>
              <a:lstStyle/>
              <a:p>
                <a:r>
                  <a:rPr lang="en-US"/>
                  <a:t>Simplify large groups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/>
                  <a:t>-predicates</a:t>
                </a:r>
              </a:p>
              <a:p>
                <a:r>
                  <a:rPr lang="en-CA"/>
                  <a:t>Eagerly apply conditions on sequential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CA"/>
                  <a:t>-predicates</a:t>
                </a:r>
              </a:p>
              <a:p>
                <a:pPr lvl="1"/>
                <a:endParaRPr lang="en-CA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74F387F-BD4A-C51F-C607-D415EA42A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62911" y="3886200"/>
                <a:ext cx="11346971" cy="1442720"/>
              </a:xfrm>
              <a:blipFill>
                <a:blip r:embed="rId3"/>
                <a:stretch>
                  <a:fillRect l="-698" t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E4669BF-4CE0-0D28-9D9A-47B65A808C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71699"/>
                  </p:ext>
                </p:extLst>
              </p:nvPr>
            </p:nvGraphicFramePr>
            <p:xfrm>
              <a:off x="2359625" y="1529080"/>
              <a:ext cx="747275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18925">
                      <a:extLst>
                        <a:ext uri="{9D8B030D-6E8A-4147-A177-3AD203B41FA5}">
                          <a16:colId xmlns:a16="http://schemas.microsoft.com/office/drawing/2014/main" val="2438451785"/>
                        </a:ext>
                      </a:extLst>
                    </a:gridCol>
                    <a:gridCol w="5053825">
                      <a:extLst>
                        <a:ext uri="{9D8B030D-6E8A-4147-A177-3AD203B41FA5}">
                          <a16:colId xmlns:a16="http://schemas.microsoft.com/office/drawing/2014/main" val="30016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Operation</a:t>
                          </a:r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Expected Running Time</a:t>
                          </a:r>
                          <a:endParaRPr lang="en-CA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6280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4812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929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R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∘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𝑄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)[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2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 |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|)+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A" sz="240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1703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E4669BF-4CE0-0D28-9D9A-47B65A808C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71699"/>
                  </p:ext>
                </p:extLst>
              </p:nvPr>
            </p:nvGraphicFramePr>
            <p:xfrm>
              <a:off x="2359625" y="1529080"/>
              <a:ext cx="747275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18925">
                      <a:extLst>
                        <a:ext uri="{9D8B030D-6E8A-4147-A177-3AD203B41FA5}">
                          <a16:colId xmlns:a16="http://schemas.microsoft.com/office/drawing/2014/main" val="2438451785"/>
                        </a:ext>
                      </a:extLst>
                    </a:gridCol>
                    <a:gridCol w="5053825">
                      <a:extLst>
                        <a:ext uri="{9D8B030D-6E8A-4147-A177-3AD203B41FA5}">
                          <a16:colId xmlns:a16="http://schemas.microsoft.com/office/drawing/2014/main" val="3001644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Operation</a:t>
                          </a:r>
                          <a:endParaRPr lang="en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Expected Running Time</a:t>
                          </a:r>
                          <a:endParaRPr lang="en-CA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62800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2" t="-106579" r="-21007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010" t="-106579" r="-603" b="-2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8123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2" t="-209333" r="-210076" b="-1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010" t="-209333" r="-603" b="-1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2970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2" t="-309333" r="-210076" b="-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010" t="-309333" r="-603" b="-2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7032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1695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25B6-60A4-C46B-DFC6-86D23E43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0BBF-88D3-51DF-E266-F446FE6F0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Current Compiler State and Roadmap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B70F3-7AFC-5214-E4B0-88D772440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Development of a High-Level, Efficient, Set-Based Language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275A27-2BFF-C9A4-AD38-B047C888EEA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77E08D-6881-E03B-6521-0B20E7B1C43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7BD922-8F99-889C-0B3E-A94F811DBE1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4AE503-A47B-0BB8-58D6-7B94CA10E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415158"/>
              </p:ext>
            </p:extLst>
          </p:nvPr>
        </p:nvGraphicFramePr>
        <p:xfrm>
          <a:off x="168729" y="1135085"/>
          <a:ext cx="11899312" cy="524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019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C311-452B-5446-B3C8-3E49D8D9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4B55-6D43-4A69-C241-B84049F16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FBA94-FC6E-E3F6-3088-3192650D6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3F83B-5846-62E5-59B2-E65A60BD0E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269710"/>
            <a:ext cx="11666178" cy="5037037"/>
          </a:xfrm>
        </p:spPr>
        <p:txBody>
          <a:bodyPr/>
          <a:lstStyle/>
          <a:p>
            <a:r>
              <a:rPr lang="en-US" sz="1200"/>
              <a:t>Michael </a:t>
            </a:r>
            <a:r>
              <a:rPr lang="en-US" sz="1200" err="1"/>
              <a:t>Leuschel</a:t>
            </a:r>
            <a:r>
              <a:rPr lang="en-US" sz="1200"/>
              <a:t>. </a:t>
            </a:r>
            <a:r>
              <a:rPr lang="en-US" sz="1200" i="1"/>
              <a:t>ProB2 </a:t>
            </a:r>
            <a:r>
              <a:rPr lang="en-US" sz="1200" i="1" err="1"/>
              <a:t>Jupyter</a:t>
            </a:r>
            <a:r>
              <a:rPr lang="en-US" sz="1200" i="1"/>
              <a:t> Notebooks GitLab. </a:t>
            </a:r>
            <a:r>
              <a:rPr lang="en-US" sz="1200"/>
              <a:t>2020. </a:t>
            </a:r>
            <a:r>
              <a:rPr lang="en-US" sz="1200">
                <a:hlinkClick r:id="rId2"/>
              </a:rPr>
              <a:t>https://gitlab.cs.uni-duesseldorf.de/general/stups/prob2-jupyter-notebooks/-/blob/9d830112d9713d0cbc12d9d285f44ee61c827ccf/puzzles/Game_of_Life.ipynb</a:t>
            </a:r>
            <a:endParaRPr lang="en-US" sz="1200"/>
          </a:p>
          <a:p>
            <a:r>
              <a:rPr lang="en-US" sz="1200"/>
              <a:t>Jean-Raymond Abrial. </a:t>
            </a:r>
            <a:r>
              <a:rPr lang="en-US" sz="1200" i="1"/>
              <a:t>Modeling in Event-B: system and software engineering</a:t>
            </a:r>
            <a:r>
              <a:rPr lang="en-US" sz="1200"/>
              <a:t>. Cambridge University Press, 2010.</a:t>
            </a:r>
          </a:p>
          <a:p>
            <a:r>
              <a:rPr lang="en-CA" sz="1200"/>
              <a:t>David Gries and Fred Schneider. </a:t>
            </a:r>
            <a:r>
              <a:rPr lang="en-CA" sz="1200" i="1"/>
              <a:t>A Logical Approach to Discrete Math</a:t>
            </a:r>
            <a:r>
              <a:rPr lang="en-CA" sz="1200"/>
              <a:t>. Springer New York, 1993.</a:t>
            </a:r>
          </a:p>
          <a:p>
            <a:r>
              <a:rPr lang="en-CA" sz="1200"/>
              <a:t>Robert Dewar. </a:t>
            </a:r>
            <a:r>
              <a:rPr lang="en-CA" sz="1200" i="1"/>
              <a:t>The </a:t>
            </a:r>
            <a:r>
              <a:rPr lang="en-CA" sz="1200" i="1" err="1"/>
              <a:t>SetL</a:t>
            </a:r>
            <a:r>
              <a:rPr lang="en-CA" sz="1200" i="1"/>
              <a:t> Programming Language.</a:t>
            </a:r>
            <a:r>
              <a:rPr lang="en-CA" sz="1200"/>
              <a:t> Bell Laboratories, 1979.</a:t>
            </a:r>
          </a:p>
          <a:p>
            <a:r>
              <a:rPr lang="en-US" sz="1200"/>
              <a:t>Simon Peyton Jones, Andrew Tolmach, and Tony Hoare. </a:t>
            </a:r>
            <a:r>
              <a:rPr lang="en-US" sz="1200" i="1"/>
              <a:t>Playing by the rules: rewriting as a practical </a:t>
            </a:r>
            <a:r>
              <a:rPr lang="en-US" sz="1200" i="1" err="1"/>
              <a:t>optimisation</a:t>
            </a:r>
            <a:r>
              <a:rPr lang="en-US" sz="1200" i="1"/>
              <a:t> technique in GHC</a:t>
            </a:r>
            <a:r>
              <a:rPr lang="en-US" sz="1200"/>
              <a:t>. In: 2001 Haskell Workshop. ACM SIGPLAN. Sept. 2001.</a:t>
            </a:r>
          </a:p>
          <a:p>
            <a:r>
              <a:rPr lang="en-US" sz="1200"/>
              <a:t>Michael </a:t>
            </a:r>
            <a:r>
              <a:rPr lang="en-US" sz="1200" err="1"/>
              <a:t>Leuschel</a:t>
            </a:r>
            <a:r>
              <a:rPr lang="en-US" sz="1200"/>
              <a:t>. </a:t>
            </a:r>
            <a:r>
              <a:rPr lang="en-US" sz="1200" i="1"/>
              <a:t>Programming in B: Sets and Logic all the Way Down.</a:t>
            </a:r>
            <a:r>
              <a:rPr lang="en-US" sz="1200"/>
              <a:t> In: LPOP 2022. </a:t>
            </a:r>
          </a:p>
          <a:p>
            <a:r>
              <a:rPr lang="en-US" sz="1200"/>
              <a:t>Maximiliano Cristia and Gianfranco Rossi. </a:t>
            </a:r>
            <a:r>
              <a:rPr lang="en-US" sz="1200" i="1"/>
              <a:t>{log}: Programming and Automated Proof in Set Theory.</a:t>
            </a:r>
            <a:r>
              <a:rPr lang="en-US" sz="1200"/>
              <a:t> In: LPOP 2022.</a:t>
            </a:r>
          </a:p>
          <a:p>
            <a:r>
              <a:rPr lang="en-US" sz="1200"/>
              <a:t>Douglas R. Smith and Stephen J. </a:t>
            </a:r>
            <a:r>
              <a:rPr lang="en-US" sz="1200" err="1"/>
              <a:t>Westfold</a:t>
            </a:r>
            <a:r>
              <a:rPr lang="en-US" sz="1200"/>
              <a:t>. </a:t>
            </a:r>
            <a:r>
              <a:rPr lang="en-US" sz="1200" i="1"/>
              <a:t>Transformations for Generating Type Refinements</a:t>
            </a:r>
            <a:r>
              <a:rPr lang="en-US" sz="1200"/>
              <a:t>. In: Formal Methods. FM 2019 International Workshops. Springer International Publishing, 2020, pp. 371-387</a:t>
            </a:r>
          </a:p>
          <a:p>
            <a:r>
              <a:rPr lang="en-CA" sz="1200"/>
              <a:t>Edmond Schonberg, Jacob T. Schwartz, and Micha Sharir. 1979. </a:t>
            </a:r>
            <a:r>
              <a:rPr lang="en-CA" sz="1200" i="1"/>
              <a:t>Automatic data structure selection in SETL</a:t>
            </a:r>
            <a:r>
              <a:rPr lang="en-CA" sz="1200"/>
              <a:t>. In Proceedings of the 6th ACM SIGACT-SIGPLAN symposium on Principles of programming languages (POPL '79). Association for Computing Machinery, New York, NY, USA, 197–210. </a:t>
            </a:r>
            <a:r>
              <a:rPr lang="en-CA" sz="1200">
                <a:hlinkClick r:id="rId3"/>
              </a:rPr>
              <a:t>https://doi.org/10.1145/567752.567771</a:t>
            </a:r>
            <a:endParaRPr lang="en-CA" sz="1200"/>
          </a:p>
          <a:p>
            <a:r>
              <a:rPr lang="en-CA" sz="1200"/>
              <a:t>Stefan M. Freudenberger, Jacob T. Schwartz, and Micha Sharir. 1983. </a:t>
            </a:r>
            <a:r>
              <a:rPr lang="en-CA" sz="1200" i="1"/>
              <a:t>Experience with the SETL Optimizer. </a:t>
            </a:r>
            <a:r>
              <a:rPr lang="en-CA" sz="1200"/>
              <a:t>ACM Trans. Program. Lang. Syst. 5, 1 (Jan. 1983), 26–45. </a:t>
            </a:r>
            <a:r>
              <a:rPr lang="en-CA" sz="1200">
                <a:hlinkClick r:id="rId4"/>
              </a:rPr>
              <a:t>https://doi.org/10.1145/357195.357197</a:t>
            </a:r>
            <a:r>
              <a:rPr lang="en-CA" sz="120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C54631-DF6E-8557-3147-6668EAE88A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97159C-6CB7-FF0B-1CB5-C1A880054C2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D072F6-FB6A-E907-73F9-62C9AE1B85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FEEA-24B6-48FA-2C74-27EB47F63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Visitor Information System</a:t>
            </a:r>
            <a:br>
              <a:rPr lang="en-CA"/>
            </a:b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AB5D2-D797-3C51-98AB-DEDFE1C07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Motivating Examples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4F71B-1EB6-38F9-7F02-1134C27DF3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978905"/>
            <a:ext cx="4831603" cy="3360538"/>
          </a:xfrm>
        </p:spPr>
        <p:txBody>
          <a:bodyPr/>
          <a:lstStyle/>
          <a:p>
            <a:r>
              <a:rPr lang="en-US" b="0"/>
              <a:t>Academics attend workshops throughout CAV 2025</a:t>
            </a:r>
          </a:p>
          <a:p>
            <a:r>
              <a:rPr lang="en-US"/>
              <a:t>Every workshop must be held in one room</a:t>
            </a:r>
          </a:p>
          <a:p>
            <a:r>
              <a:rPr lang="en-US" b="0"/>
              <a:t>Vis</a:t>
            </a:r>
            <a:r>
              <a:rPr lang="en-US"/>
              <a:t>itors may attend at most one workshop at a time</a:t>
            </a:r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D16768-3CE6-F455-BBDE-66D05C5DA20B}"/>
                  </a:ext>
                </a:extLst>
              </p:cNvPr>
              <p:cNvSpPr>
                <a:spLocks noGrp="1"/>
              </p:cNvSpPr>
              <p:nvPr>
                <p:ph idx="19"/>
              </p:nvPr>
            </p:nvSpPr>
            <p:spPr>
              <a:xfrm>
                <a:off x="5617029" y="1366157"/>
                <a:ext cx="6451012" cy="4731523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𝑉𝑖𝑠𝑖𝑡𝑜𝑟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𝑆h𝑢𝑓𝑎𝑛𝑔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𝑀𝑎𝑟𝑘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𝐺𝑟𝑖𝑔𝑜𝑟𝑦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𝑅𝑜𝑜𝑚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346, 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273, 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305, 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160, 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152}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𝑊𝑜𝑟𝑘𝑠h𝑜𝑝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𝑆𝑌𝑁𝑇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𝑀𝑂𝑆𝐶𝐴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𝐻𝐶𝑉𝑆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𝑊𝑜𝑟𝑘𝑠h𝑜𝑝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𝑅𝑜𝑜𝑚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𝑎𝑡𝑡𝑒𝑛𝑑𝑠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𝑉𝑖𝑠𝑖𝑡𝑜𝑟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𝑊𝑜𝑟𝑘𝑠h𝑜𝑝</m:t>
                      </m:r>
                    </m:oMath>
                  </m:oMathPara>
                </a14:m>
                <a:br>
                  <a:rPr lang="en-US" sz="2400"/>
                </a:br>
                <a:endParaRPr lang="en-CA" sz="2400"/>
              </a:p>
              <a:p>
                <a:pPr marL="0" indent="0" algn="l">
                  <a:buNone/>
                </a:pPr>
                <a:br>
                  <a:rPr lang="en-CA" sz="2400"/>
                </a:br>
                <a:r>
                  <a:rPr lang="en-CA" sz="2400"/>
                  <a:t>Then, the number of meals to prepare for a specific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𝑟𝑜𝑜𝑚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/>
                  <a:t>would be:</a:t>
                </a:r>
              </a:p>
              <a:p>
                <a:pPr marL="0" indent="0" algn="l">
                  <a:buNone/>
                </a:pPr>
                <a:br>
                  <a:rPr lang="en-US" sz="2400" b="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𝑙𝑜𝑐𝑎𝑡𝑖𝑜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𝑎𝑡𝑡𝑒𝑛𝑑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)[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𝑟𝑜𝑜𝑚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algn="l"/>
                <a:endParaRPr lang="en-CA" sz="2400"/>
              </a:p>
              <a:p>
                <a:pPr algn="l"/>
                <a:endParaRPr lang="en-CA" sz="2400"/>
              </a:p>
              <a:p>
                <a:pPr algn="l"/>
                <a:endParaRPr lang="en-CA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D16768-3CE6-F455-BBDE-66D05C5DA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9"/>
              </p:nvPr>
            </p:nvSpPr>
            <p:spPr>
              <a:xfrm>
                <a:off x="5617029" y="1366157"/>
                <a:ext cx="6451012" cy="4731523"/>
              </a:xfrm>
              <a:blipFill>
                <a:blip r:embed="rId3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509ECD-35CF-CA5C-D1BC-F4DEC00AA82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DBD1A2-8FDC-C845-1782-6AABEAE591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340017-29D5-5A2C-5E93-8F5768E7A9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F819C75C-18A9-12C1-E2D6-F07B4397ADD2}"/>
              </a:ext>
            </a:extLst>
          </p:cNvPr>
          <p:cNvSpPr/>
          <p:nvPr/>
        </p:nvSpPr>
        <p:spPr>
          <a:xfrm>
            <a:off x="9138557" y="2530597"/>
            <a:ext cx="2790532" cy="305132"/>
          </a:xfrm>
          <a:prstGeom prst="callout2">
            <a:avLst>
              <a:gd name="adj1" fmla="val 18750"/>
              <a:gd name="adj2" fmla="val -1611"/>
              <a:gd name="adj3" fmla="val 20534"/>
              <a:gd name="adj4" fmla="val -12766"/>
              <a:gd name="adj5" fmla="val 136064"/>
              <a:gd name="adj6" fmla="val -196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Total Injective Function</a:t>
            </a:r>
            <a:endParaRPr lang="en-CA" sz="2000"/>
          </a:p>
        </p:txBody>
      </p: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5BFA52BB-8093-6013-1F4B-5482C242258D}"/>
              </a:ext>
            </a:extLst>
          </p:cNvPr>
          <p:cNvSpPr/>
          <p:nvPr/>
        </p:nvSpPr>
        <p:spPr>
          <a:xfrm>
            <a:off x="9396903" y="3640799"/>
            <a:ext cx="2000439" cy="281367"/>
          </a:xfrm>
          <a:prstGeom prst="callout2">
            <a:avLst>
              <a:gd name="adj1" fmla="val 52083"/>
              <a:gd name="adj2" fmla="val -1362"/>
              <a:gd name="adj3" fmla="val 50001"/>
              <a:gd name="adj4" fmla="val -56287"/>
              <a:gd name="adj5" fmla="val -76179"/>
              <a:gd name="adj6" fmla="val -674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Partial Function</a:t>
            </a:r>
            <a:endParaRPr lang="en-CA" sz="2000"/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D3F2AF28-4F80-9C27-3D99-71C50ACDB9AC}"/>
              </a:ext>
            </a:extLst>
          </p:cNvPr>
          <p:cNvSpPr/>
          <p:nvPr/>
        </p:nvSpPr>
        <p:spPr>
          <a:xfrm>
            <a:off x="7739743" y="5792549"/>
            <a:ext cx="2106521" cy="305131"/>
          </a:xfrm>
          <a:prstGeom prst="callout2">
            <a:avLst>
              <a:gd name="adj1" fmla="val 56417"/>
              <a:gd name="adj2" fmla="val 101350"/>
              <a:gd name="adj3" fmla="val 58667"/>
              <a:gd name="adj4" fmla="val 112118"/>
              <a:gd name="adj5" fmla="val -110563"/>
              <a:gd name="adj6" fmla="val 1218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Relational Image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66581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3513-3794-1E01-9C5B-7D9B2FB5B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06E2-CFB1-A100-48EB-C58A387C8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Warehouse Inventory System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22C19-E99D-A689-78F5-3C2F46CAC9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Motivating Examples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95649-3EC5-F8AB-C566-20B58E32DB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87" y="1763487"/>
            <a:ext cx="4083634" cy="3040666"/>
          </a:xfrm>
        </p:spPr>
        <p:txBody>
          <a:bodyPr/>
          <a:lstStyle/>
          <a:p>
            <a:r>
              <a:rPr lang="en-US"/>
              <a:t>Furniture material catalogue</a:t>
            </a:r>
          </a:p>
          <a:p>
            <a:r>
              <a:rPr lang="en-US"/>
              <a:t>Warehouse inventory</a:t>
            </a:r>
          </a:p>
          <a:p>
            <a:r>
              <a:rPr lang="en-US"/>
              <a:t>Product recipes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EEB8BD9-452C-DC2D-FF65-CDEBF2719E0A}"/>
                  </a:ext>
                </a:extLst>
              </p:cNvPr>
              <p:cNvSpPr>
                <a:spLocks noGrp="1"/>
              </p:cNvSpPr>
              <p:nvPr>
                <p:ph idx="19"/>
              </p:nvPr>
            </p:nvSpPr>
            <p:spPr>
              <a:xfrm>
                <a:off x="3570514" y="1147361"/>
                <a:ext cx="8453188" cy="4692825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𝑀𝑎𝑡𝑒𝑟𝑖𝑎𝑙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 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2×4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𝑃𝑙𝑎𝑛𝑘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𝐻𝑒𝑥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𝐵𝑜𝑙𝑡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3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𝐼𝑛𝑐h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𝑆𝑐𝑟𝑒𝑤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𝐶𝑎𝑏𝑖𝑛𝑒𝑡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𝐷𝑒𝑠𝑘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𝐵𝑜𝑜𝑘𝑠h𝑒𝑙𝑓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spcBef>
                    <a:spcPts val="0"/>
                  </a:spcBef>
                  <a:buNone/>
                </a:pPr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𝑐𝑎𝑡𝑎𝑙𝑜𝑔𝑢𝑒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𝑀𝑎𝑡𝑒𝑟𝑖𝑎𝑙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𝑖𝑛𝑣𝑒𝑛𝑡𝑜𝑟𝑦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𝑏𝑎𝑔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𝑀𝑎𝑡𝑒𝑟𝑖𝑎𝑙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sz="240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𝑟𝑒𝑐𝑖𝑝𝑒𝑠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𝑏𝑎𝑔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𝑀𝑎𝑡𝑒𝑟𝑖𝑎𝑙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  <a:p>
                <a:pPr marL="0" indent="0" algn="l">
                  <a:buNone/>
                </a:pPr>
                <a:br>
                  <a:rPr lang="en-US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US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Restocking price, with a target inventory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𝑖𝑛𝑣𝑒𝑛𝑡𝑜𝑟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br>
                  <a:rPr lang="en-US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endParaRPr lang="en-US" sz="24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𝑐𝑎𝑡𝑎𝑙𝑜𝑔𝑢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𝑖𝑛𝑣𝑒𝑛𝑡𝑜𝑟𝑦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𝑖𝑛𝑣𝑒𝑛𝑡𝑜𝑟𝑦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EEB8BD9-452C-DC2D-FF65-CDEBF2719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9"/>
              </p:nvPr>
            </p:nvSpPr>
            <p:spPr>
              <a:xfrm>
                <a:off x="3570514" y="1147361"/>
                <a:ext cx="8453188" cy="4692825"/>
              </a:xfrm>
              <a:blipFill>
                <a:blip r:embed="rId3"/>
                <a:stretch>
                  <a:fillRect l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B8338F-1479-9C21-D3DE-F106C16FA7C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E2EE2A-9001-A775-9805-51425E2CF62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8EF07-E1C0-617A-D369-2624F128FFB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ADC239B7-39C0-16E8-7585-835C955E6549}"/>
              </a:ext>
            </a:extLst>
          </p:cNvPr>
          <p:cNvSpPr/>
          <p:nvPr/>
        </p:nvSpPr>
        <p:spPr>
          <a:xfrm>
            <a:off x="1012371" y="5599025"/>
            <a:ext cx="2090618" cy="317361"/>
          </a:xfrm>
          <a:prstGeom prst="callout2">
            <a:avLst>
              <a:gd name="adj1" fmla="val 56417"/>
              <a:gd name="adj2" fmla="val 101350"/>
              <a:gd name="adj3" fmla="val 58117"/>
              <a:gd name="adj4" fmla="val 374868"/>
              <a:gd name="adj5" fmla="val -108384"/>
              <a:gd name="adj6" fmla="val 3840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Bag Difference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6102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A5B8-0136-61DC-1627-ED8188ED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ameText">
            <a:extLst>
              <a:ext uri="{FF2B5EF4-FFF2-40B4-BE49-F238E27FC236}">
                <a16:creationId xmlns:a16="http://schemas.microsoft.com/office/drawing/2014/main" id="{7D55A10E-5A6B-4D90-FB8E-40571355C9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3686" y="1963456"/>
            <a:ext cx="3775044" cy="4029130"/>
          </a:xfrm>
        </p:spPr>
        <p:txBody>
          <a:bodyPr>
            <a:noAutofit/>
          </a:bodyPr>
          <a:lstStyle/>
          <a:p>
            <a:r>
              <a:rPr lang="en-US"/>
              <a:t>Next state depends on previous position</a:t>
            </a:r>
          </a:p>
          <a:p>
            <a:pPr>
              <a:lnSpc>
                <a:spcPct val="100000"/>
              </a:lnSpc>
            </a:pPr>
            <a:r>
              <a:rPr lang="en-US"/>
              <a:t>Cells with 2 or 3 </a:t>
            </a:r>
            <a:r>
              <a:rPr lang="en-US" err="1"/>
              <a:t>neighbours</a:t>
            </a:r>
            <a:r>
              <a:rPr lang="en-US"/>
              <a:t> remain living</a:t>
            </a:r>
          </a:p>
          <a:p>
            <a:pPr>
              <a:lnSpc>
                <a:spcPct val="100000"/>
              </a:lnSpc>
            </a:pPr>
            <a:r>
              <a:rPr lang="en-US"/>
              <a:t>Dead cells with 3 living </a:t>
            </a:r>
            <a:r>
              <a:rPr lang="en-US" err="1"/>
              <a:t>neighbours</a:t>
            </a:r>
            <a:r>
              <a:rPr lang="en-US"/>
              <a:t> are revived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5E7EBF-0D9F-D2FE-D54E-15B27BB542E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185911" y="6372667"/>
            <a:ext cx="1543668" cy="21006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July 22, 2025</a:t>
            </a:r>
          </a:p>
        </p:txBody>
      </p:sp>
      <p:sp>
        <p:nvSpPr>
          <p:cNvPr id="1031" name="Footer Placeholder 6">
            <a:extLst>
              <a:ext uri="{FF2B5EF4-FFF2-40B4-BE49-F238E27FC236}">
                <a16:creationId xmlns:a16="http://schemas.microsoft.com/office/drawing/2014/main" id="{50D9FE55-A41C-D887-AC6E-4A3B4AAE8DC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916" y="6372000"/>
            <a:ext cx="4114169" cy="226688"/>
          </a:xfrm>
        </p:spPr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38B7B9-B598-8F71-67E3-B21C49A9CBE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65543" y="6372000"/>
            <a:ext cx="458159" cy="22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1AB9B0-3E43-D847-B073-60FE8FAFFDB7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7B3CEF9-0428-4D33-8F43-77B948E99B8E}"/>
                  </a:ext>
                </a:extLst>
              </p:cNvPr>
              <p:cNvSpPr>
                <a:spLocks noGrp="1"/>
              </p:cNvSpPr>
              <p:nvPr>
                <p:ph idx="19"/>
              </p:nvPr>
            </p:nvSpPr>
            <p:spPr>
              <a:xfrm>
                <a:off x="4397829" y="1265085"/>
                <a:ext cx="7794170" cy="4727501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CA" sz="2400" dirty="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𝑖𝑣𝑖𝑛𝑔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  <a:p>
                <a:pPr marL="0" indent="0" algn="l">
                  <a:buNone/>
                </a:pPr>
                <a:endParaRPr lang="en-CA" sz="2400" dirty="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𝑛𝑒𝑖𝑔h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𝐵𝑜𝑢𝑛𝑑𝑎𝑟𝑦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..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..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,↦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𝑛𝑒𝑥𝑡𝑆𝑡𝑒𝑝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{"/>
                          <m:endChr m:val="|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𝐿𝑖𝑣𝑖𝑛𝑔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 ∧ 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𝑐𝑎𝑟𝑑</m:t>
                          </m:r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𝑛𝑒𝑖𝑔h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𝐿𝑖𝑣𝑖𝑛𝑔</m:t>
                              </m:r>
                            </m:e>
                          </m:d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= 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}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∪ {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𝑛𝑒𝑖𝑔h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𝐿𝑖𝑣𝑖𝑛𝑔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]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∧ 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𝑐𝑎𝑟𝑑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𝑛𝑒𝑖𝑔h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[{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}] ∩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𝐿𝑖𝑣𝑖𝑛𝑔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)=3∣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7B3CEF9-0428-4D33-8F43-77B948E99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9"/>
              </p:nvPr>
            </p:nvSpPr>
            <p:spPr>
              <a:xfrm>
                <a:off x="4397829" y="1265085"/>
                <a:ext cx="7794170" cy="4727501"/>
              </a:xfrm>
              <a:blipFill>
                <a:blip r:embed="rId3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B0010DE-9499-57AA-B7AA-E320ABE59821}"/>
              </a:ext>
            </a:extLst>
          </p:cNvPr>
          <p:cNvSpPr txBox="1">
            <a:spLocks/>
          </p:cNvSpPr>
          <p:nvPr/>
        </p:nvSpPr>
        <p:spPr>
          <a:xfrm>
            <a:off x="203685" y="2711885"/>
            <a:ext cx="4278441" cy="2555125"/>
          </a:xfrm>
          <a:prstGeom prst="rect">
            <a:avLst/>
          </a:prstGeom>
        </p:spPr>
        <p:txBody>
          <a:bodyPr>
            <a:noAutofit/>
          </a:bodyPr>
          <a:lstStyle>
            <a:lvl1pPr marL="228577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2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920"/>
          </a:p>
        </p:txBody>
      </p:sp>
      <p:pic>
        <p:nvPicPr>
          <p:cNvPr id="11" name="Picture 4" descr="Conway's Game of Life - Wikipedia">
            <a:extLst>
              <a:ext uri="{FF2B5EF4-FFF2-40B4-BE49-F238E27FC236}">
                <a16:creationId xmlns:a16="http://schemas.microsoft.com/office/drawing/2014/main" id="{E8B62500-B8B6-5172-CF86-31BB3294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922" y="-795038"/>
            <a:ext cx="150829" cy="1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5BAF8CF-E6A0-63F2-FAC3-8A5513D2E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41" y="274320"/>
            <a:ext cx="11665548" cy="443290"/>
          </a:xfrm>
        </p:spPr>
        <p:txBody>
          <a:bodyPr anchor="t">
            <a:normAutofit fontScale="90000"/>
          </a:bodyPr>
          <a:lstStyle/>
          <a:p>
            <a:r>
              <a:rPr lang="en-US"/>
              <a:t>Conway’s Game of Life</a:t>
            </a:r>
            <a:endParaRPr lang="en-CA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E0924DA-E674-9F0C-8AF4-0F6239473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11" y="760320"/>
            <a:ext cx="11666178" cy="344330"/>
          </a:xfrm>
        </p:spPr>
        <p:txBody>
          <a:bodyPr anchor="t">
            <a:normAutofit fontScale="92500" lnSpcReduction="10000"/>
          </a:bodyPr>
          <a:lstStyle/>
          <a:p>
            <a:r>
              <a:rPr lang="en-US"/>
              <a:t>Motivating Examples [</a:t>
            </a:r>
            <a:r>
              <a:rPr lang="en-US" err="1"/>
              <a:t>Leuschel</a:t>
            </a:r>
            <a:r>
              <a:rPr lang="en-US"/>
              <a:t> 20]</a:t>
            </a:r>
            <a:endParaRPr lang="en-CA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FB98688-70EF-9989-406A-F39656419C11}"/>
              </a:ext>
            </a:extLst>
          </p:cNvPr>
          <p:cNvSpPr txBox="1">
            <a:spLocks/>
          </p:cNvSpPr>
          <p:nvPr/>
        </p:nvSpPr>
        <p:spPr>
          <a:xfrm>
            <a:off x="61787" y="6153022"/>
            <a:ext cx="12068426" cy="2266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77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2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60"/>
              </a:spcAft>
              <a:buFont typeface="Arial" panose="020B0604020202020204" pitchFamily="34" charset="0"/>
              <a:buChar char="•"/>
              <a:defRPr sz="1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900"/>
              <a:t>Credit (Image): </a:t>
            </a:r>
            <a:r>
              <a:rPr lang="en-US" sz="900" i="1"/>
              <a:t>Conway’s Game of Life. </a:t>
            </a:r>
            <a:r>
              <a:rPr lang="en-US" sz="900"/>
              <a:t>Wikipedia, </a:t>
            </a:r>
            <a:r>
              <a:rPr lang="en-US" sz="900" i="1"/>
              <a:t>2025. https://en.wikipedia.org/wiki/Conway%27s_Game_of_Life</a:t>
            </a:r>
            <a:endParaRPr lang="en-US" sz="900"/>
          </a:p>
        </p:txBody>
      </p:sp>
      <p:pic>
        <p:nvPicPr>
          <p:cNvPr id="3" name="Picture 4" descr="Conway's Game of Life - Wikipedia">
            <a:extLst>
              <a:ext uri="{FF2B5EF4-FFF2-40B4-BE49-F238E27FC236}">
                <a16:creationId xmlns:a16="http://schemas.microsoft.com/office/drawing/2014/main" id="{7AA1F669-98C5-4290-F7BB-88F3457E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209" y="1323628"/>
            <a:ext cx="1980880" cy="142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7012-E9DA-EABD-BC63-97D9A3136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209" y="1323542"/>
            <a:ext cx="1980880" cy="14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64E5-91A7-26DC-742E-5AACC978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6506-694C-0644-423F-5A33691C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41" y="274320"/>
            <a:ext cx="11665548" cy="443290"/>
          </a:xfrm>
        </p:spPr>
        <p:txBody>
          <a:bodyPr/>
          <a:lstStyle/>
          <a:p>
            <a:r>
              <a:rPr lang="en-US"/>
              <a:t>Abstract Data Types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15B96-AD10-39E6-721B-068C09FC9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11" y="760320"/>
            <a:ext cx="11666178" cy="344330"/>
          </a:xfrm>
        </p:spPr>
        <p:txBody>
          <a:bodyPr/>
          <a:lstStyle/>
          <a:p>
            <a:r>
              <a:rPr lang="en-US"/>
              <a:t>In Programming and Modelling Languages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571B27-C435-8B82-3AEB-681F32CF619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668427" y="6534344"/>
            <a:ext cx="1543668" cy="210061"/>
          </a:xfrm>
        </p:spPr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B7E1AD-0DC6-D202-C5C3-4903D202EF4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884517" y="6534345"/>
            <a:ext cx="6783910" cy="210059"/>
          </a:xfrm>
        </p:spPr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272413-E09D-8F24-8AAD-87F4E203FE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09882" y="6534344"/>
            <a:ext cx="458159" cy="210061"/>
          </a:xfrm>
        </p:spPr>
        <p:txBody>
          <a:bodyPr/>
          <a:lstStyle/>
          <a:p>
            <a:fld id="{991AB9B0-3E43-D847-B073-60FE8FAFFDB7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07B5322-28B9-2324-CC94-6BA44A9907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228914"/>
                  </p:ext>
                </p:extLst>
              </p:nvPr>
            </p:nvGraphicFramePr>
            <p:xfrm>
              <a:off x="0" y="1607385"/>
              <a:ext cx="12186919" cy="4343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71320">
                      <a:extLst>
                        <a:ext uri="{9D8B030D-6E8A-4147-A177-3AD203B41FA5}">
                          <a16:colId xmlns:a16="http://schemas.microsoft.com/office/drawing/2014/main" val="3831892226"/>
                        </a:ext>
                      </a:extLst>
                    </a:gridCol>
                    <a:gridCol w="1061720">
                      <a:extLst>
                        <a:ext uri="{9D8B030D-6E8A-4147-A177-3AD203B41FA5}">
                          <a16:colId xmlns:a16="http://schemas.microsoft.com/office/drawing/2014/main" val="4281365245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880898951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2366426389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12727240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1095350545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1531490393"/>
                        </a:ext>
                      </a:extLst>
                    </a:gridCol>
                    <a:gridCol w="1178560">
                      <a:extLst>
                        <a:ext uri="{9D8B030D-6E8A-4147-A177-3AD203B41FA5}">
                          <a16:colId xmlns:a16="http://schemas.microsoft.com/office/drawing/2014/main" val="959607929"/>
                        </a:ext>
                      </a:extLst>
                    </a:gridCol>
                    <a:gridCol w="614680">
                      <a:extLst>
                        <a:ext uri="{9D8B030D-6E8A-4147-A177-3AD203B41FA5}">
                          <a16:colId xmlns:a16="http://schemas.microsoft.com/office/drawing/2014/main" val="4221410272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561367064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274573549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655093514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1717964909"/>
                        </a:ext>
                      </a:extLst>
                    </a:gridCol>
                    <a:gridCol w="517652">
                      <a:extLst>
                        <a:ext uri="{9D8B030D-6E8A-4147-A177-3AD203B41FA5}">
                          <a16:colId xmlns:a16="http://schemas.microsoft.com/office/drawing/2014/main" val="2699798391"/>
                        </a:ext>
                      </a:extLst>
                    </a:gridCol>
                    <a:gridCol w="310454">
                      <a:extLst>
                        <a:ext uri="{9D8B030D-6E8A-4147-A177-3AD203B41FA5}">
                          <a16:colId xmlns:a16="http://schemas.microsoft.com/office/drawing/2014/main" val="1665348708"/>
                        </a:ext>
                      </a:extLst>
                    </a:gridCol>
                    <a:gridCol w="310454">
                      <a:extLst>
                        <a:ext uri="{9D8B030D-6E8A-4147-A177-3AD203B41FA5}">
                          <a16:colId xmlns:a16="http://schemas.microsoft.com/office/drawing/2014/main" val="214879848"/>
                        </a:ext>
                      </a:extLst>
                    </a:gridCol>
                    <a:gridCol w="310454">
                      <a:extLst>
                        <a:ext uri="{9D8B030D-6E8A-4147-A177-3AD203B41FA5}">
                          <a16:colId xmlns:a16="http://schemas.microsoft.com/office/drawing/2014/main" val="135425916"/>
                        </a:ext>
                      </a:extLst>
                    </a:gridCol>
                    <a:gridCol w="582264">
                      <a:extLst>
                        <a:ext uri="{9D8B030D-6E8A-4147-A177-3AD203B41FA5}">
                          <a16:colId xmlns:a16="http://schemas.microsoft.com/office/drawing/2014/main" val="3434946700"/>
                        </a:ext>
                      </a:extLst>
                    </a:gridCol>
                    <a:gridCol w="1525229">
                      <a:extLst>
                        <a:ext uri="{9D8B030D-6E8A-4147-A177-3AD203B41FA5}">
                          <a16:colId xmlns:a16="http://schemas.microsoft.com/office/drawing/2014/main" val="1463616855"/>
                        </a:ext>
                      </a:extLst>
                    </a:gridCol>
                    <a:gridCol w="1427480">
                      <a:extLst>
                        <a:ext uri="{9D8B030D-6E8A-4147-A177-3AD203B41FA5}">
                          <a16:colId xmlns:a16="http://schemas.microsoft.com/office/drawing/2014/main" val="82359789"/>
                        </a:ext>
                      </a:extLst>
                    </a:gridCol>
                  </a:tblGrid>
                  <a:tr h="32004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Sets</a:t>
                          </a:r>
                          <a:endParaRPr lang="en-CA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gridSpan="11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Relations</a:t>
                          </a:r>
                          <a:endParaRPr lang="en-CA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Efficiently Executable</a:t>
                          </a:r>
                          <a:endParaRPr lang="en-CA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90769"/>
                      </a:ext>
                    </a:extLst>
                  </a:tr>
                  <a:tr h="640080">
                    <a:tc gridSpan="2"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𝒅𝒐𝒎</m:t>
                                </m:r>
                              </m:oMath>
                            </m:oMathPara>
                          </a14:m>
                          <a:b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𝒓𝒂𝒏</m:t>
                              </m:r>
                            </m:oMath>
                          </a14:m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sz="1800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BRAVE SANS MONO" panose="020B0609030804020204" pitchFamily="49" charset="77"/>
                                    <a:ea typeface="+mn-ea"/>
                                    <a:cs typeface="+mn-cs"/>
                                  </a:rPr>
                                  <m:t></m:t>
                                </m:r>
                              </m:oMath>
                            </m:oMathPara>
                          </a14:m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CA" sz="18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◁</m:t>
                              </m:r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b="1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Multiplicity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185313"/>
                      </a:ext>
                    </a:extLst>
                  </a:tr>
                  <a:tr h="37084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Programming Languages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Python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/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*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6244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Haskell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0705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Rust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0908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C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55968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APL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3053533"/>
                      </a:ext>
                    </a:extLst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Modelling Languages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err="1">
                              <a:solidFill>
                                <a:schemeClr val="bg1"/>
                              </a:solidFill>
                            </a:rPr>
                            <a:t>SetL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*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469982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UML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/>
                            <a:t>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02346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Event-B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*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9940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Alloy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8914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07B5322-28B9-2324-CC94-6BA44A9907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228914"/>
                  </p:ext>
                </p:extLst>
              </p:nvPr>
            </p:nvGraphicFramePr>
            <p:xfrm>
              <a:off x="0" y="1607385"/>
              <a:ext cx="12186919" cy="4343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71320">
                      <a:extLst>
                        <a:ext uri="{9D8B030D-6E8A-4147-A177-3AD203B41FA5}">
                          <a16:colId xmlns:a16="http://schemas.microsoft.com/office/drawing/2014/main" val="3831892226"/>
                        </a:ext>
                      </a:extLst>
                    </a:gridCol>
                    <a:gridCol w="1061720">
                      <a:extLst>
                        <a:ext uri="{9D8B030D-6E8A-4147-A177-3AD203B41FA5}">
                          <a16:colId xmlns:a16="http://schemas.microsoft.com/office/drawing/2014/main" val="4281365245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880898951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2366426389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12727240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1095350545"/>
                        </a:ext>
                      </a:extLst>
                    </a:gridCol>
                    <a:gridCol w="297688">
                      <a:extLst>
                        <a:ext uri="{9D8B030D-6E8A-4147-A177-3AD203B41FA5}">
                          <a16:colId xmlns:a16="http://schemas.microsoft.com/office/drawing/2014/main" val="1531490393"/>
                        </a:ext>
                      </a:extLst>
                    </a:gridCol>
                    <a:gridCol w="1178560">
                      <a:extLst>
                        <a:ext uri="{9D8B030D-6E8A-4147-A177-3AD203B41FA5}">
                          <a16:colId xmlns:a16="http://schemas.microsoft.com/office/drawing/2014/main" val="959607929"/>
                        </a:ext>
                      </a:extLst>
                    </a:gridCol>
                    <a:gridCol w="614680">
                      <a:extLst>
                        <a:ext uri="{9D8B030D-6E8A-4147-A177-3AD203B41FA5}">
                          <a16:colId xmlns:a16="http://schemas.microsoft.com/office/drawing/2014/main" val="4221410272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561367064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274573549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655093514"/>
                        </a:ext>
                      </a:extLst>
                    </a:gridCol>
                    <a:gridCol w="297053">
                      <a:extLst>
                        <a:ext uri="{9D8B030D-6E8A-4147-A177-3AD203B41FA5}">
                          <a16:colId xmlns:a16="http://schemas.microsoft.com/office/drawing/2014/main" val="1717964909"/>
                        </a:ext>
                      </a:extLst>
                    </a:gridCol>
                    <a:gridCol w="517652">
                      <a:extLst>
                        <a:ext uri="{9D8B030D-6E8A-4147-A177-3AD203B41FA5}">
                          <a16:colId xmlns:a16="http://schemas.microsoft.com/office/drawing/2014/main" val="2699798391"/>
                        </a:ext>
                      </a:extLst>
                    </a:gridCol>
                    <a:gridCol w="310454">
                      <a:extLst>
                        <a:ext uri="{9D8B030D-6E8A-4147-A177-3AD203B41FA5}">
                          <a16:colId xmlns:a16="http://schemas.microsoft.com/office/drawing/2014/main" val="1665348708"/>
                        </a:ext>
                      </a:extLst>
                    </a:gridCol>
                    <a:gridCol w="310454">
                      <a:extLst>
                        <a:ext uri="{9D8B030D-6E8A-4147-A177-3AD203B41FA5}">
                          <a16:colId xmlns:a16="http://schemas.microsoft.com/office/drawing/2014/main" val="214879848"/>
                        </a:ext>
                      </a:extLst>
                    </a:gridCol>
                    <a:gridCol w="310454">
                      <a:extLst>
                        <a:ext uri="{9D8B030D-6E8A-4147-A177-3AD203B41FA5}">
                          <a16:colId xmlns:a16="http://schemas.microsoft.com/office/drawing/2014/main" val="135425916"/>
                        </a:ext>
                      </a:extLst>
                    </a:gridCol>
                    <a:gridCol w="582264">
                      <a:extLst>
                        <a:ext uri="{9D8B030D-6E8A-4147-A177-3AD203B41FA5}">
                          <a16:colId xmlns:a16="http://schemas.microsoft.com/office/drawing/2014/main" val="3434946700"/>
                        </a:ext>
                      </a:extLst>
                    </a:gridCol>
                    <a:gridCol w="1525229">
                      <a:extLst>
                        <a:ext uri="{9D8B030D-6E8A-4147-A177-3AD203B41FA5}">
                          <a16:colId xmlns:a16="http://schemas.microsoft.com/office/drawing/2014/main" val="1463616855"/>
                        </a:ext>
                      </a:extLst>
                    </a:gridCol>
                    <a:gridCol w="1427480">
                      <a:extLst>
                        <a:ext uri="{9D8B030D-6E8A-4147-A177-3AD203B41FA5}">
                          <a16:colId xmlns:a16="http://schemas.microsoft.com/office/drawing/2014/main" val="82359789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Sets</a:t>
                          </a:r>
                          <a:endParaRPr lang="en-CA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gridSpan="11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Relations</a:t>
                          </a:r>
                          <a:endParaRPr lang="en-CA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Efficiently Executable</a:t>
                          </a:r>
                          <a:endParaRPr lang="en-CA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90769"/>
                      </a:ext>
                    </a:extLst>
                  </a:tr>
                  <a:tr h="640080">
                    <a:tc gridSpan="2"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9583" t="-61905" r="-3139583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367" t="-61905" r="-2975510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18367" t="-61905" r="-2875510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18367" t="-61905" r="-2775510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8367" t="-61905" r="-2675510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0104" t="-61905" r="-579275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79208" t="-61905" r="-1006931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8367" t="-61905" r="-1975510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18367" t="-61905" r="-1875510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64583" t="-61905" r="-1814583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16327" t="-61905" r="-1677551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92941" t="-61905" r="-867059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88235" t="-61905" r="-1345098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88235" t="-61905" r="-1245098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88235" t="-61905" r="-1145098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96842" t="-61905" r="-514737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Multiplicity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185313"/>
                      </a:ext>
                    </a:extLst>
                  </a:tr>
                  <a:tr h="37084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Programming Languages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Python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/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*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6244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Haskell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0705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Rust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0908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C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55968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APL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3053533"/>
                      </a:ext>
                    </a:extLst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Modelling Languages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err="1">
                              <a:solidFill>
                                <a:schemeClr val="bg1"/>
                              </a:solidFill>
                            </a:rPr>
                            <a:t>SetL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F0F0F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*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469982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UML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/>
                            <a:t>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02346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Event-B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*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9940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Alloy</a:t>
                          </a:r>
                          <a:endParaRPr lang="en-CA" b="1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F0F0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/>
                            <a:t>✗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8914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507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0E27-27B2-E37C-32F9-E4E9BB9BD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F51F-CA1B-B5B8-2A20-591ADB697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1447D-BD61-494D-43BF-155ABAA46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Of our set-based language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66340-641E-266B-D434-C5E1825B6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2080069"/>
            <a:ext cx="4964632" cy="2829388"/>
          </a:xfrm>
        </p:spPr>
        <p:txBody>
          <a:bodyPr/>
          <a:lstStyle/>
          <a:p>
            <a:r>
              <a:rPr lang="en-US"/>
              <a:t>Syntax close to discrete mathematics</a:t>
            </a:r>
          </a:p>
          <a:p>
            <a:r>
              <a:rPr lang="en-US"/>
              <a:t>Simple, small, and usable</a:t>
            </a:r>
          </a:p>
          <a:p>
            <a:r>
              <a:rPr lang="en-US"/>
              <a:t>Highly performant execution</a:t>
            </a:r>
          </a:p>
          <a:p>
            <a:r>
              <a:rPr lang="en-US"/>
              <a:t>High-level set-theory optimization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7640A5-59AB-2578-2A8D-6591F40E0C2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E6A78D-FDF5-A68E-C904-BC6E3FCBBC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4F9B2C-594E-2D20-E184-350E2DD3290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01AE5EE-A2AE-0CA5-12D6-42709D0A13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939081"/>
              </p:ext>
            </p:extLst>
          </p:nvPr>
        </p:nvGraphicFramePr>
        <p:xfrm>
          <a:off x="5392455" y="2018153"/>
          <a:ext cx="6446506" cy="3215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451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296F-90A4-CD42-9044-681353696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Abstract Data Types in Python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D1FBA-C972-C02E-6958-875F68AEE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Implementation of Set Operations in Modern Languages</a:t>
            </a:r>
            <a:endParaRPr lang="en-CA"/>
          </a:p>
          <a:p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DAB19-A79A-F9C7-A8B6-88434E26FC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5692148" y="1920054"/>
            <a:ext cx="6499852" cy="4247129"/>
          </a:xfrm>
        </p:spPr>
        <p:txBody>
          <a:bodyPr/>
          <a:lstStyle/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New Python translation: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V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err="1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Step 1: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(ret) &lt;= min(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(S),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(V))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and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V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err="1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Step 2: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(ret) &lt;= min(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(S) +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(T),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(V))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47D21C-806C-052A-320B-48581A9DFF7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C08151-2CCD-A4A1-58C9-84B51E6010F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z="800"/>
              <a:t>SYNT 2025 - Anthony Hunt and Emil </a:t>
            </a:r>
            <a:r>
              <a:rPr lang="en-US" sz="800" err="1"/>
              <a:t>Sekerinski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A3B66F-408D-7EC2-5DCE-448AB0C2972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1AFE2A3-1B6B-FAD8-F154-02DF4E6E1E8E}"/>
              </a:ext>
            </a:extLst>
          </p:cNvPr>
          <p:cNvSpPr txBox="1">
            <a:spLocks/>
          </p:cNvSpPr>
          <p:nvPr/>
        </p:nvSpPr>
        <p:spPr>
          <a:xfrm>
            <a:off x="262911" y="1900174"/>
            <a:ext cx="5429236" cy="4041150"/>
          </a:xfrm>
          <a:prstGeom prst="rect">
            <a:avLst/>
          </a:prstGeom>
        </p:spPr>
        <p:txBody>
          <a:bodyPr/>
          <a:lstStyle>
            <a:lvl1pPr marL="228577" indent="-228577" algn="ctr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2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Python translation: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err="1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Step 1: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(ret) ==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(S)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err="1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Step 2: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(ret) &lt;=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(S) +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(T)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4FC1FF"/>
                </a:solidFill>
                <a:latin typeface="Consolas" panose="020B0609020204030204" pitchFamily="49" charset="0"/>
              </a:rPr>
              <a:t>V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err="1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sz="180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8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ts val="1425"/>
              </a:lnSpc>
              <a:buNone/>
            </a:pP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# Step 3: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(ret) &lt;= </a:t>
            </a:r>
            <a:r>
              <a:rPr lang="en-US" sz="1800" err="1">
                <a:solidFill>
                  <a:srgbClr val="6A9955"/>
                </a:solidFill>
                <a:latin typeface="Consolas" panose="020B0609020204030204" pitchFamily="49" charset="0"/>
              </a:rPr>
              <a:t>len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(V)</a:t>
            </a:r>
            <a:endParaRPr lang="en-US" sz="18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4C7BA5-76B3-7428-1816-F5DD397B0A52}"/>
                  </a:ext>
                </a:extLst>
              </p:cNvPr>
              <p:cNvSpPr txBox="1"/>
              <p:nvPr/>
            </p:nvSpPr>
            <p:spPr>
              <a:xfrm>
                <a:off x="1621972" y="1339796"/>
                <a:ext cx="1819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)∩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4C7BA5-76B3-7428-1816-F5DD397B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72" y="1339796"/>
                <a:ext cx="1819448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127AB7-FA34-0963-4612-F3FA353B71F8}"/>
                  </a:ext>
                </a:extLst>
              </p:cNvPr>
              <p:cNvSpPr txBox="1"/>
              <p:nvPr/>
            </p:nvSpPr>
            <p:spPr>
              <a:xfrm>
                <a:off x="7511440" y="1300465"/>
                <a:ext cx="32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127AB7-FA34-0963-4612-F3FA353B7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40" y="1300465"/>
                <a:ext cx="3220039" cy="461665"/>
              </a:xfrm>
              <a:prstGeom prst="rect">
                <a:avLst/>
              </a:prstGeom>
              <a:blipFill>
                <a:blip r:embed="rId4"/>
                <a:stretch>
                  <a:fillRect r="-1515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20+ Silhouette Of Squiggly Arrow Stock Illustrations, Royalty-Free Vector  Graphics &amp; Clip Art - iStock">
            <a:extLst>
              <a:ext uri="{FF2B5EF4-FFF2-40B4-BE49-F238E27FC236}">
                <a16:creationId xmlns:a16="http://schemas.microsoft.com/office/drawing/2014/main" id="{4CD886A9-3BF0-4A45-8453-2DCD7A53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7" b="89646" l="7190" r="90033">
                        <a14:foregroundMark x1="7843" y1="48229" x2="7843" y2="48229"/>
                        <a14:foregroundMark x1="7190" y1="47411" x2="7190" y2="47411"/>
                        <a14:foregroundMark x1="90033" y1="51499" x2="90033" y2="5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14" y="1319726"/>
            <a:ext cx="778289" cy="423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73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ADB76-093F-B1C8-0D2E-5B9A4C5DE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Related Work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AFF38-4243-549E-08FD-C281432D10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D210B-374C-A958-F377-3E7314630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911" y="1550505"/>
            <a:ext cx="11666178" cy="4118768"/>
          </a:xfrm>
        </p:spPr>
        <p:txBody>
          <a:bodyPr/>
          <a:lstStyle/>
          <a:p>
            <a:r>
              <a:rPr lang="en-US" err="1"/>
              <a:t>ProB</a:t>
            </a:r>
            <a:r>
              <a:rPr lang="en-US"/>
              <a:t> animation engine for Event-B [</a:t>
            </a:r>
            <a:r>
              <a:rPr lang="en-US" err="1"/>
              <a:t>Leuschel</a:t>
            </a:r>
            <a:r>
              <a:rPr lang="en-US"/>
              <a:t> 22]</a:t>
            </a:r>
          </a:p>
          <a:p>
            <a:r>
              <a:rPr lang="en-US"/>
              <a:t>GHC rewrite rules [Jones, Tolmach, Hoare 01]</a:t>
            </a:r>
          </a:p>
          <a:p>
            <a:r>
              <a:rPr lang="en-CA"/>
              <a:t>Rewrite systems for set-theory focused optimization </a:t>
            </a:r>
            <a:br>
              <a:rPr lang="en-CA"/>
            </a:br>
            <a:r>
              <a:rPr lang="en-CA"/>
              <a:t>[Cristia, Rossi 22][</a:t>
            </a:r>
            <a:r>
              <a:rPr lang="en-CA" err="1"/>
              <a:t>Vissier</a:t>
            </a:r>
            <a:r>
              <a:rPr lang="en-CA"/>
              <a:t>, Benaissa, Tolmach 98][Smith, </a:t>
            </a:r>
            <a:r>
              <a:rPr lang="en-CA" err="1"/>
              <a:t>Westfold</a:t>
            </a:r>
            <a:r>
              <a:rPr lang="en-CA"/>
              <a:t> 20]</a:t>
            </a:r>
          </a:p>
          <a:p>
            <a:r>
              <a:rPr lang="en-CA"/>
              <a:t>SETL data type </a:t>
            </a:r>
            <a:r>
              <a:rPr lang="en-CA" i="1"/>
              <a:t>lowering </a:t>
            </a:r>
            <a:r>
              <a:rPr lang="en-CA"/>
              <a:t>from abstract types to suitable concrete structures [Schonberg, Schwartz, Sharir 79][Freudenberger, Schwartz, Sharir 83]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8CAFDB-FBF4-096D-A9E2-44A8ABE690D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July 22,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E0480C-3568-EADF-9294-FF16DB0B340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SYNT 2025 - Anthony Hunt and Emil Sekerinski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E478EF-3EBA-EB40-9606-0C4D68706D6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3319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B227D759-BBDC-424E-BFE6-66987C11DF08}" vid="{6A163674-05C2-4FD3-9C73-9B46FA1D1A51}"/>
    </a:ext>
  </a:extLst>
</a:theme>
</file>

<file path=ppt/theme/theme2.xml><?xml version="1.0" encoding="utf-8"?>
<a:theme xmlns:a="http://schemas.openxmlformats.org/drawingml/2006/main" name="McMaster Main DSB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McMaster Main DSB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McMaster theme</Template>
  <TotalTime>1181</TotalTime>
  <Words>6727</Words>
  <Application>Microsoft Macintosh PowerPoint</Application>
  <PresentationFormat>Widescreen</PresentationFormat>
  <Paragraphs>1106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Arial</vt:lpstr>
      <vt:lpstr>BRAVE SANS MONO</vt:lpstr>
      <vt:lpstr>Cambria</vt:lpstr>
      <vt:lpstr>Cambria Math</vt:lpstr>
      <vt:lpstr>Consolas</vt:lpstr>
      <vt:lpstr>Theme1</vt:lpstr>
      <vt:lpstr>McMaster Main DSB Slides - White</vt:lpstr>
      <vt:lpstr>1_McMaster Main DSB Slides - White</vt:lpstr>
      <vt:lpstr>Generating Implementations of Data Type Operations</vt:lpstr>
      <vt:lpstr>Abstract Data Types</vt:lpstr>
      <vt:lpstr>Visitor Information System </vt:lpstr>
      <vt:lpstr>Warehouse Inventory System</vt:lpstr>
      <vt:lpstr>Conway’s Game of Life</vt:lpstr>
      <vt:lpstr>Abstract Data Types</vt:lpstr>
      <vt:lpstr>Goals</vt:lpstr>
      <vt:lpstr>Abstract Data Types in Python</vt:lpstr>
      <vt:lpstr>Related Work</vt:lpstr>
      <vt:lpstr>Our Term Rewriting System</vt:lpstr>
      <vt:lpstr>Phase 1: Set Comprehension Construction</vt:lpstr>
      <vt:lpstr>Phase 2: Predicate Disjunctive Normal Form (DNF)</vt:lpstr>
      <vt:lpstr>Phase 3: Nesting</vt:lpstr>
      <vt:lpstr>Phase 4: Generator Selection</vt:lpstr>
      <vt:lpstr>Phase 5: Code Generation 1</vt:lpstr>
      <vt:lpstr>Phase 6: Equality Elimination</vt:lpstr>
      <vt:lpstr>Phase 7: Code Generation 2</vt:lpstr>
      <vt:lpstr>Visitor Information System - Translation </vt:lpstr>
      <vt:lpstr>Warehouse Inventory System – Translation </vt:lpstr>
      <vt:lpstr>Conway’s Game of Life – Translation</vt:lpstr>
      <vt:lpstr>Preliminary Results</vt:lpstr>
      <vt:lpstr>Preliminary Results</vt:lpstr>
      <vt:lpstr>Preliminary Results</vt:lpstr>
      <vt:lpstr>Preliminary Results</vt:lpstr>
      <vt:lpstr>Current Compiler State and Roadmap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Hunt</dc:creator>
  <cp:lastModifiedBy>Anthony Hunt</cp:lastModifiedBy>
  <cp:revision>2</cp:revision>
  <dcterms:created xsi:type="dcterms:W3CDTF">2025-07-12T18:47:46Z</dcterms:created>
  <dcterms:modified xsi:type="dcterms:W3CDTF">2025-08-06T18:42:54Z</dcterms:modified>
</cp:coreProperties>
</file>